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3" r:id="rId11"/>
    <p:sldId id="276" r:id="rId12"/>
    <p:sldId id="286" r:id="rId13"/>
    <p:sldId id="277" r:id="rId14"/>
    <p:sldId id="283" r:id="rId15"/>
    <p:sldId id="278" r:id="rId16"/>
    <p:sldId id="279" r:id="rId17"/>
    <p:sldId id="280" r:id="rId18"/>
    <p:sldId id="281" r:id="rId19"/>
    <p:sldId id="264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10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236D4-E688-4C44-A9C4-4A0CDE028AA7}" type="datetimeFigureOut">
              <a:rPr lang="ru-RU" smtClean="0"/>
              <a:t>05.12.2018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DA10A-9525-4E63-B53E-B903B35E9C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8629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236D4-E688-4C44-A9C4-4A0CDE028AA7}" type="datetimeFigureOut">
              <a:rPr lang="ru-RU" smtClean="0"/>
              <a:t>05.12.2018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DA10A-9525-4E63-B53E-B903B35E9C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5142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236D4-E688-4C44-A9C4-4A0CDE028AA7}" type="datetimeFigureOut">
              <a:rPr lang="ru-RU" smtClean="0"/>
              <a:t>05.12.2018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DA10A-9525-4E63-B53E-B903B35E9C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3797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236D4-E688-4C44-A9C4-4A0CDE028AA7}" type="datetimeFigureOut">
              <a:rPr lang="ru-RU" smtClean="0"/>
              <a:t>05.12.2018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DA10A-9525-4E63-B53E-B903B35E9C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6703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236D4-E688-4C44-A9C4-4A0CDE028AA7}" type="datetimeFigureOut">
              <a:rPr lang="ru-RU" smtClean="0"/>
              <a:t>05.12.2018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DA10A-9525-4E63-B53E-B903B35E9C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7599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236D4-E688-4C44-A9C4-4A0CDE028AA7}" type="datetimeFigureOut">
              <a:rPr lang="ru-RU" smtClean="0"/>
              <a:t>05.12.2018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DA10A-9525-4E63-B53E-B903B35E9C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333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236D4-E688-4C44-A9C4-4A0CDE028AA7}" type="datetimeFigureOut">
              <a:rPr lang="ru-RU" smtClean="0"/>
              <a:t>05.12.2018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DA10A-9525-4E63-B53E-B903B35E9C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087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236D4-E688-4C44-A9C4-4A0CDE028AA7}" type="datetimeFigureOut">
              <a:rPr lang="ru-RU" smtClean="0"/>
              <a:t>05.12.2018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DA10A-9525-4E63-B53E-B903B35E9C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2393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236D4-E688-4C44-A9C4-4A0CDE028AA7}" type="datetimeFigureOut">
              <a:rPr lang="ru-RU" smtClean="0"/>
              <a:t>05.12.2018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DA10A-9525-4E63-B53E-B903B35E9C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6279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236D4-E688-4C44-A9C4-4A0CDE028AA7}" type="datetimeFigureOut">
              <a:rPr lang="ru-RU" smtClean="0"/>
              <a:t>05.12.2018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DA10A-9525-4E63-B53E-B903B35E9C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9103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236D4-E688-4C44-A9C4-4A0CDE028AA7}" type="datetimeFigureOut">
              <a:rPr lang="ru-RU" smtClean="0"/>
              <a:t>05.12.2018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DA10A-9525-4E63-B53E-B903B35E9C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5286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236D4-E688-4C44-A9C4-4A0CDE028AA7}" type="datetimeFigureOut">
              <a:rPr lang="ru-RU" smtClean="0"/>
              <a:t>05.12.2018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DA10A-9525-4E63-B53E-B903B35E9C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4823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56"/>
            <a:ext cx="12192000" cy="70310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8480" y="1641764"/>
            <a:ext cx="6842760" cy="3075709"/>
          </a:xfrm>
          <a:effectLst>
            <a:outerShdw blurRad="50800" dist="38100" dir="18900000" algn="bl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5400" b="1" i="1" dirty="0" smtClean="0">
                <a:latin typeface="Century" panose="02040604050505020304" pitchFamily="18" charset="0"/>
              </a:rPr>
              <a:t>Ф. И. Тютчев </a:t>
            </a:r>
            <a:br>
              <a:rPr lang="ru-RU" sz="5400" b="1" i="1" dirty="0" smtClean="0">
                <a:latin typeface="Century" panose="02040604050505020304" pitchFamily="18" charset="0"/>
              </a:rPr>
            </a:br>
            <a:r>
              <a:rPr lang="ru-RU" sz="4000" b="1" i="1" dirty="0" smtClean="0">
                <a:latin typeface="Century" panose="02040604050505020304" pitchFamily="18" charset="0"/>
              </a:rPr>
              <a:t>(05.12.1803-27.07.1873)</a:t>
            </a:r>
            <a:r>
              <a:rPr lang="ru-RU" sz="4000" b="1" i="1" dirty="0">
                <a:latin typeface="Century" panose="02040604050505020304" pitchFamily="18" charset="0"/>
              </a:rPr>
              <a:t/>
            </a:r>
            <a:br>
              <a:rPr lang="ru-RU" sz="4000" b="1" i="1" dirty="0">
                <a:latin typeface="Century" panose="02040604050505020304" pitchFamily="18" charset="0"/>
              </a:rPr>
            </a:br>
            <a:r>
              <a:rPr lang="ru-RU" sz="4000" b="1" i="1" dirty="0">
                <a:latin typeface="Century" panose="02040604050505020304" pitchFamily="18" charset="0"/>
              </a:rPr>
              <a:t>215 лет со дня </a:t>
            </a:r>
            <a:r>
              <a:rPr lang="ru-RU" sz="4000" b="1" i="1" dirty="0" smtClean="0">
                <a:latin typeface="Century" panose="02040604050505020304" pitchFamily="18" charset="0"/>
              </a:rPr>
              <a:t>рождения</a:t>
            </a:r>
            <a:r>
              <a:rPr lang="ru-RU" sz="4000" b="1" i="1" dirty="0">
                <a:latin typeface="Century" panose="02040604050505020304" pitchFamily="18" charset="0"/>
              </a:rPr>
              <a:t/>
            </a:r>
            <a:br>
              <a:rPr lang="ru-RU" sz="4000" b="1" i="1" dirty="0">
                <a:latin typeface="Century" panose="02040604050505020304" pitchFamily="18" charset="0"/>
              </a:rPr>
            </a:b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Ни  </a:t>
            </a:r>
            <a:r>
              <a:rPr lang="ru-RU" sz="18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у  домашнего  простого  камелька,</a:t>
            </a:r>
            <a:br>
              <a:rPr lang="ru-RU" sz="18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</a:br>
            <a:r>
              <a:rPr lang="ru-RU" sz="18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Ни  в  шуме  светских  фраз  и  суеты  салонной</a:t>
            </a:r>
            <a:br>
              <a:rPr lang="ru-RU" sz="18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</a:br>
            <a:r>
              <a:rPr lang="ru-RU" sz="18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Нам  не  забыть  его,  седого  старика,</a:t>
            </a:r>
            <a:br>
              <a:rPr lang="ru-RU" sz="18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</a:br>
            <a:r>
              <a:rPr lang="ru-RU" sz="18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С  улыбкой  едкою, с  душою  благосклонной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!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35680" y="4717473"/>
            <a:ext cx="6385560" cy="96720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200" b="1" dirty="0">
                <a:latin typeface="Century" panose="02040604050505020304" pitchFamily="18" charset="0"/>
              </a:rPr>
              <a:t>о</a:t>
            </a:r>
            <a:r>
              <a:rPr lang="ru-RU" sz="2200" b="1" dirty="0" smtClean="0">
                <a:latin typeface="Century" panose="02040604050505020304" pitchFamily="18" charset="0"/>
              </a:rPr>
              <a:t>нлайн-путешествие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600" b="1" dirty="0" smtClean="0">
                <a:latin typeface="Century" panose="02040604050505020304" pitchFamily="18" charset="0"/>
              </a:rPr>
              <a:t>Библиотека ГАПОУ БМТ</a:t>
            </a:r>
            <a:endParaRPr lang="ru-RU" sz="2600" b="1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516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418" y="1782617"/>
            <a:ext cx="2900218" cy="3482109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682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sz="2000" dirty="0" smtClean="0">
                <a:latin typeface="Century" panose="02040604050505020304" pitchFamily="18" charset="0"/>
              </a:rPr>
              <a:t>	</a:t>
            </a:r>
            <a:r>
              <a:rPr lang="ru-RU" sz="2000" b="1" dirty="0" smtClean="0">
                <a:latin typeface="Century" panose="02040604050505020304" pitchFamily="18" charset="0"/>
              </a:rPr>
              <a:t>Осенью </a:t>
            </a:r>
            <a:r>
              <a:rPr lang="ru-RU" sz="2000" b="1" dirty="0">
                <a:latin typeface="Century" panose="02040604050505020304" pitchFamily="18" charset="0"/>
              </a:rPr>
              <a:t>1844 года Тютчев  с </a:t>
            </a:r>
            <a:r>
              <a:rPr lang="ru-RU" sz="2000" b="1" dirty="0" smtClean="0">
                <a:latin typeface="Century" panose="02040604050505020304" pitchFamily="18" charset="0"/>
              </a:rPr>
              <a:t>семьей </a:t>
            </a:r>
            <a:r>
              <a:rPr lang="ru-RU" sz="2000" b="1" dirty="0">
                <a:latin typeface="Century" panose="02040604050505020304" pitchFamily="18" charset="0"/>
              </a:rPr>
              <a:t>возвращается на  Родину. </a:t>
            </a:r>
            <a:r>
              <a:rPr lang="ru-RU" sz="2000" b="1" dirty="0" smtClean="0">
                <a:latin typeface="Century" panose="02040604050505020304" pitchFamily="18" charset="0"/>
              </a:rPr>
              <a:t>Он </a:t>
            </a:r>
            <a:r>
              <a:rPr lang="ru-RU" sz="2000" b="1" dirty="0">
                <a:latin typeface="Century" panose="02040604050505020304" pitchFamily="18" charset="0"/>
              </a:rPr>
              <a:t>— старший цензор министерства иностранных дел</a:t>
            </a:r>
            <a:r>
              <a:rPr lang="ru-RU" sz="2000" b="1" dirty="0" smtClean="0">
                <a:latin typeface="Century" panose="02040604050505020304" pitchFamily="18" charset="0"/>
              </a:rPr>
              <a:t>. В </a:t>
            </a:r>
            <a:r>
              <a:rPr lang="ru-RU" sz="2000" b="1" dirty="0">
                <a:latin typeface="Century" panose="02040604050505020304" pitchFamily="18" charset="0"/>
              </a:rPr>
              <a:t>Петербурге сразу </a:t>
            </a:r>
            <a:r>
              <a:rPr lang="ru-RU" sz="2000" b="1" dirty="0" smtClean="0">
                <a:latin typeface="Century" panose="02040604050505020304" pitchFamily="18" charset="0"/>
              </a:rPr>
              <a:t>завоевывает </a:t>
            </a:r>
            <a:r>
              <a:rPr lang="ru-RU" sz="2000" b="1" dirty="0">
                <a:latin typeface="Century" panose="02040604050505020304" pitchFamily="18" charset="0"/>
              </a:rPr>
              <a:t>репутацию блестящего собеседника, любимца салонов. С конца сороковых годов начинается новый </a:t>
            </a:r>
            <a:r>
              <a:rPr lang="ru-RU" sz="2000" b="1" dirty="0" smtClean="0">
                <a:latin typeface="Century" panose="02040604050505020304" pitchFamily="18" charset="0"/>
              </a:rPr>
              <a:t>подъем  </a:t>
            </a:r>
            <a:r>
              <a:rPr lang="ru-RU" sz="2000" b="1" dirty="0">
                <a:latin typeface="Century" panose="02040604050505020304" pitchFamily="18" charset="0"/>
              </a:rPr>
              <a:t>лирического творчества поэта. 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6172200" y="2164079"/>
            <a:ext cx="4404360" cy="4012883"/>
          </a:xfrm>
        </p:spPr>
        <p:txBody>
          <a:bodyPr>
            <a:no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Century" panose="02040604050505020304" pitchFamily="18" charset="0"/>
              </a:rPr>
              <a:t>Поэзия Ф.И. Тютчева многогранна.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Century" panose="02040604050505020304" pitchFamily="18" charset="0"/>
              </a:rPr>
              <a:t>Природа, любовь, родина, философские раздумья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Century" panose="02040604050505020304" pitchFamily="18" charset="0"/>
              </a:rPr>
              <a:t>о смысле жизни,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Century" panose="02040604050505020304" pitchFamily="18" charset="0"/>
              </a:rPr>
              <a:t>поэт и поэзия, христианство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Century" panose="02040604050505020304" pitchFamily="18" charset="0"/>
              </a:rPr>
              <a:t>– все это темы его творчества</a:t>
            </a:r>
            <a:endParaRPr lang="ru-RU" sz="2400" b="1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308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86802"/>
          </a:xfr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8900000" algn="bl" rotWithShape="0">
              <a:schemeClr val="accent6">
                <a:lumMod val="50000"/>
                <a:alpha val="40000"/>
              </a:schemeClr>
            </a:outerShdw>
          </a:effectLst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  <a:latin typeface="Century" panose="02040604050505020304" pitchFamily="18" charset="0"/>
              </a:rPr>
              <a:t>Природа в поэзии </a:t>
            </a:r>
            <a:br>
              <a:rPr lang="ru-RU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  <a:latin typeface="Century" panose="02040604050505020304" pitchFamily="18" charset="0"/>
              </a:rPr>
            </a:br>
            <a:r>
              <a:rPr lang="ru-RU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  <a:latin typeface="Century" panose="02040604050505020304" pitchFamily="18" charset="0"/>
              </a:rPr>
              <a:t>Федора Ивановича Тютчева</a:t>
            </a:r>
            <a:endParaRPr lang="ru-RU" b="1" i="1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50800" dist="50800" dir="5400000" algn="ctr" rotWithShape="0">
                  <a:schemeClr val="tx1">
                    <a:lumMod val="75000"/>
                    <a:lumOff val="25000"/>
                  </a:schemeClr>
                </a:outerShdw>
              </a:effectLst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865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6314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63240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1800" dirty="0" smtClean="0">
                <a:latin typeface="Century" panose="02040604050505020304" pitchFamily="18" charset="0"/>
              </a:rPr>
              <a:t>	</a:t>
            </a:r>
            <a:endParaRPr lang="ru-RU" sz="1800" b="1" i="1" dirty="0">
              <a:solidFill>
                <a:schemeClr val="tx1">
                  <a:lumMod val="95000"/>
                  <a:lumOff val="5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8618" y="748145"/>
            <a:ext cx="5029200" cy="5673438"/>
          </a:xfrm>
        </p:spPr>
        <p:txBody>
          <a:bodyPr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Тютчев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неповторимо запечатлел в своих стихотворениях все четыре времени года. Мы видим и слышим звуки природы от апрельского бурного таяния снегов до тёплых, майских дней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Более всего поэта привлекала весна, как торжество жизни над увяданием, как символ обновления мира.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Тютчевское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 лето часто грозовое. Место действия – земля и небо, они же – главные персонажи, гроза – это их сложные и противоречивые отношения.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4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686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Century" panose="02040604050505020304" pitchFamily="18" charset="0"/>
              </a:rPr>
              <a:t>	В русской лирике до Тютчева не было художника, в творчестве которого мир природы занимал бы такое значительное место. При этом поэт не столько изображает тот или иной пейзаж, сколько выражает свое переживание в связи с ним, свое неравнодушное отношение к нему. </a:t>
            </a:r>
            <a:endParaRPr lang="ru-RU" sz="2000" b="1" dirty="0">
              <a:latin typeface="Century" panose="020406040505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040191" y="1648496"/>
            <a:ext cx="4662153" cy="4502709"/>
          </a:xfrm>
        </p:spPr>
        <p:txBody>
          <a:bodyPr numCol="1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i="1" dirty="0" smtClean="0">
              <a:latin typeface="Century" panose="02040604050505020304" pitchFamily="18" charset="0"/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Как </a:t>
            </a: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сладко дремлет сад </a:t>
            </a:r>
            <a:r>
              <a:rPr lang="ru-RU" sz="1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темнозеленый</a:t>
            </a: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,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Объятый негой ночи голубой,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Сквозь яблони, цветами убеленной,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Как сладко светит месяц золотой!..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Таинственно, как в первый день </a:t>
            </a:r>
            <a:r>
              <a:rPr lang="ru-RU" sz="1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созданья</a:t>
            </a: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,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В бездонном небе звездный сонм горит,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Музыки </a:t>
            </a:r>
            <a:r>
              <a:rPr lang="ru-RU" sz="1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дальной</a:t>
            </a: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 слышны восклицанья,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Соседний ключ слышнее говорит…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На мир дневной </a:t>
            </a:r>
            <a:r>
              <a:rPr lang="ru-RU" sz="1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спустилася</a:t>
            </a: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 завеса,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Изнемогло движенье, труд уснул…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Над спящим градом, как в вершинах леса,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Проснулся чудный, </a:t>
            </a:r>
            <a:r>
              <a:rPr lang="ru-RU" sz="16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еженочный</a:t>
            </a: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 гул…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Откуда он, сей гул непостижимый?..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Иль смертных дум, освобожденных сном,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Мир бестелесный, слышный, но незримый,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Теперь роится в Хаосе ночном</a:t>
            </a:r>
            <a:r>
              <a:rPr lang="ru-RU" sz="1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?..</a:t>
            </a:r>
            <a:endParaRPr lang="ru-RU" sz="1600" b="1" i="1" dirty="0">
              <a:solidFill>
                <a:schemeClr val="tx1">
                  <a:lumMod val="95000"/>
                  <a:lumOff val="5000"/>
                </a:schemeClr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910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352282"/>
            <a:ext cx="12192000" cy="56409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532586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latin typeface="Century" panose="02040604050505020304" pitchFamily="18" charset="0"/>
              </a:rPr>
              <a:t>	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Тютчев прозревает в природе живую, божественную сущность мира. Полдень в стихах Тютчева «лениво дышит», небесная лазурь «смеется», осенний вечер озарен «кроткою улыбкой увяданья». Природа живет страданиями и радостями человека, а человек – страданиями и радостями природы.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2055813"/>
            <a:ext cx="5181600" cy="4520476"/>
          </a:xfrm>
        </p:spPr>
        <p:txBody>
          <a:bodyPr>
            <a:normAutofit fontScale="32500" lnSpcReduction="20000"/>
          </a:bodyPr>
          <a:lstStyle/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Как весел грохот летних бурь,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Когда, взметая прах летучий,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Гроза, нахлынувшая тучей,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Смутит небесную лазурь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 опрометчиво-безумно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Вдруг на дубраву набежит,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 вся дубрава задрожит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Широколиственно и шумно!..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Как под незримою пятой,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Лесные гнутся исполины;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Тревожно ропщут их вершины,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Как совещаясь меж собой, —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 сквозь внезапную тревогу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Немолчно слышен птичий свист,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 кой-где первый желтый лист,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Крутясь, слетает на дорогу…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19800" y="2055813"/>
            <a:ext cx="5519670" cy="4520476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«Полдень</a:t>
            </a:r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»</a:t>
            </a:r>
            <a:endParaRPr lang="ru-RU" sz="2400" b="1" i="1" dirty="0">
              <a:solidFill>
                <a:schemeClr val="tx1">
                  <a:lumMod val="95000"/>
                  <a:lumOff val="5000"/>
                </a:schemeClr>
              </a:solidFill>
              <a:latin typeface="Century" panose="02040604050505020304" pitchFamily="18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Лениво дышит полдень мглистый,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Лениво катится река;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 в тверди пламенной и чистой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Лениво тают облака.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 всю природу, как туман,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Дремота жаркая объемлет,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 сам теперь великий Пан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В пещере нимф покойно дремлет.</a:t>
            </a:r>
          </a:p>
        </p:txBody>
      </p:sp>
    </p:spTree>
    <p:extLst>
      <p:ext uri="{BB962C8B-B14F-4D97-AF65-F5344CB8AC3E}">
        <p14:creationId xmlns:p14="http://schemas.microsoft.com/office/powerpoint/2010/main" val="3719730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855" y="0"/>
            <a:ext cx="8368145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2237509" cy="1325563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Осень </a:t>
            </a:r>
            <a:r>
              <a:rPr lang="ru-RU" b="1" i="1" dirty="0">
                <a:solidFill>
                  <a:srgbClr val="C00000"/>
                </a:solidFill>
                <a:latin typeface="Century" panose="02040604050505020304" pitchFamily="18" charset="0"/>
              </a:rPr>
              <a:t/>
            </a:r>
            <a:br>
              <a:rPr lang="ru-RU" b="1" i="1" dirty="0">
                <a:solidFill>
                  <a:srgbClr val="C00000"/>
                </a:solidFill>
                <a:latin typeface="Century" panose="02040604050505020304" pitchFamily="18" charset="0"/>
              </a:rPr>
            </a:br>
            <a:endParaRPr lang="ru-RU" b="1" i="1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330036"/>
            <a:ext cx="5181600" cy="513310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Есть 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в светлости осенних вечеров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Умильная, таинственная прелесть: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Зловещий блеск и пестрота дерев,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Багряных листьев томный, легкий шелест,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Туманная и тихая лазурь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Над грустно-сиротеющей землею,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 как предчувствие сходящих бурь,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Порывистый, холодный ветр порою,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Ущерб, изнеможенье – и на всем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Та кроткая улыбка увяданья,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Что в существе разумном мы зовем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Божественной стыдливостью страданья.</a:t>
            </a: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027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364" y="0"/>
            <a:ext cx="8035636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2570018" cy="1325563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rgbClr val="0000FF"/>
                </a:solidFill>
                <a:latin typeface="Century" panose="02040604050505020304" pitchFamily="18" charset="0"/>
              </a:rPr>
              <a:t>ЗИМА </a:t>
            </a:r>
            <a:endParaRPr lang="ru-RU" b="1" i="1" dirty="0">
              <a:solidFill>
                <a:srgbClr val="0000FF"/>
              </a:solidFill>
              <a:latin typeface="Century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1892" y="1403928"/>
            <a:ext cx="4031672" cy="5190836"/>
          </a:xfrm>
        </p:spPr>
        <p:txBody>
          <a:bodyPr>
            <a:normAutofit fontScale="47500" lnSpcReduction="20000"/>
          </a:bodyPr>
          <a:lstStyle/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Чародейкою Зимою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Околдован, лес стоит —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 под снежной бахромою,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Неподвижною, немою,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Чудной </a:t>
            </a:r>
            <a:r>
              <a:rPr lang="ru-RU" sz="4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жизнью он блестит</a:t>
            </a:r>
            <a:r>
              <a:rPr lang="ru-RU" sz="4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.</a:t>
            </a:r>
            <a:endParaRPr lang="ru-RU" sz="4200" b="1" i="1" dirty="0">
              <a:solidFill>
                <a:schemeClr val="tx1">
                  <a:lumMod val="95000"/>
                  <a:lumOff val="5000"/>
                </a:schemeClr>
              </a:solidFill>
              <a:latin typeface="Century" panose="02040604050505020304" pitchFamily="18" charset="0"/>
            </a:endParaRP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 </a:t>
            </a:r>
            <a:r>
              <a:rPr lang="ru-RU" sz="4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стоит он, околдован,-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Не </a:t>
            </a:r>
            <a:r>
              <a:rPr lang="ru-RU" sz="4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мертвец и не живой —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Сном </a:t>
            </a:r>
            <a:r>
              <a:rPr lang="ru-RU" sz="4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волшебным очарован,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Весь </a:t>
            </a:r>
            <a:r>
              <a:rPr lang="ru-RU" sz="4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опутан, весь окован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Легкой </a:t>
            </a:r>
            <a:r>
              <a:rPr lang="ru-RU" sz="4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цепью пуховой</a:t>
            </a:r>
            <a:r>
              <a:rPr lang="ru-RU" sz="4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…</a:t>
            </a:r>
            <a:endParaRPr lang="ru-RU" sz="4200" b="1" i="1" dirty="0">
              <a:solidFill>
                <a:schemeClr val="tx1">
                  <a:lumMod val="95000"/>
                  <a:lumOff val="5000"/>
                </a:schemeClr>
              </a:solidFill>
              <a:latin typeface="Century" panose="02040604050505020304" pitchFamily="18" charset="0"/>
            </a:endParaRP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Солнце зимнее ли мещет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На него свой луч косой —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В нем ничто не затрепещет,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Он весь вспыхнет и заблещет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Ослепительной красой.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7519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5890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58908" y="365126"/>
            <a:ext cx="2994891" cy="858368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Century" panose="02040604050505020304" pitchFamily="18" charset="0"/>
              </a:rPr>
              <a:t>ВЕСНА</a:t>
            </a:r>
            <a:endParaRPr lang="ru-RU" b="1" i="1" dirty="0">
              <a:solidFill>
                <a:srgbClr val="00B050"/>
              </a:solidFill>
              <a:latin typeface="Century" panose="020406040505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99" y="1326524"/>
            <a:ext cx="5547575" cy="5074275"/>
          </a:xfrm>
        </p:spPr>
        <p:txBody>
          <a:bodyPr>
            <a:normAutofit fontScale="62500" lnSpcReduction="20000"/>
          </a:bodyPr>
          <a:lstStyle/>
          <a:p>
            <a:pPr marL="0" indent="0" algn="r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Еще земли печален вид,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А воздух уж весною дышит,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 мертвый в поле стебль колышет,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 елей ветви шевелит —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Еще природа не проснулась,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Но сквозь редеющего сна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Весну послышала она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 ей невольно улыбнулась…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Душа, душа, спала и ты…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Но что же вдруг тебя волнует,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Твой сон ласкает и целует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 золотит твои мечты?..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Блестят и тают глыбы снега,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Блестит лазурь, играет кровь…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Или весенняя то нега?..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Или то женская любовь?..</a:t>
            </a:r>
          </a:p>
          <a:p>
            <a:pPr marL="0" indent="0">
              <a:buNone/>
            </a:pP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005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882" y="0"/>
            <a:ext cx="7182118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  <a:latin typeface="Century" panose="02040604050505020304" pitchFamily="18" charset="0"/>
              </a:rPr>
              <a:t>Лист зеленеет молодой -</a:t>
            </a:r>
            <a:endParaRPr lang="ru-RU" b="1" i="1" dirty="0">
              <a:solidFill>
                <a:srgbClr val="00B05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199" y="1455313"/>
            <a:ext cx="4171683" cy="5084032"/>
          </a:xfrm>
        </p:spPr>
        <p:txBody>
          <a:bodyPr>
            <a:normAutofit fontScale="77500" lnSpcReduction="20000"/>
          </a:bodyPr>
          <a:lstStyle/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Смотри</a:t>
            </a: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, как листьем молодым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Стоят обвеяны березы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Воздушной зеленью сквозной,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Полупрозрачною, как дым…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Давно </a:t>
            </a: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им грезилось весной,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Весной </a:t>
            </a: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 летом золотым, —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 </a:t>
            </a: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вот живые эти грезы,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Под </a:t>
            </a: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первым небом голубым,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Пробились </a:t>
            </a: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вдруг на свет дневной…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О, первых листьев красота,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Омытых в солнечных лучах,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С новорожденною их тенью!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И слышно нам по их движенью,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Что в этих тысячах и тьмах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Не встретишь мертвого листа!..</a:t>
            </a:r>
          </a:p>
          <a:p>
            <a:pPr marL="0" indent="0">
              <a:buNone/>
            </a:pPr>
            <a:endParaRPr lang="ru-RU" b="1" dirty="0">
              <a:solidFill>
                <a:srgbClr val="66FF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105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335" y="720436"/>
            <a:ext cx="6220495" cy="289195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1600" dirty="0" smtClean="0">
                <a:latin typeface="Century" panose="02040604050505020304" pitchFamily="18" charset="0"/>
              </a:rPr>
              <a:t>	</a:t>
            </a:r>
            <a:r>
              <a:rPr lang="ru-RU" sz="1800" b="1" dirty="0" smtClean="0">
                <a:latin typeface="Century" panose="02040604050505020304" pitchFamily="18" charset="0"/>
              </a:rPr>
              <a:t>Тему любви и образ возлюбленной женщины Тютчев сумел поднять на туже художественную высоту, что и тему природы, личности и мира.</a:t>
            </a:r>
            <a:r>
              <a:rPr lang="ru-RU" sz="1800" b="1" dirty="0">
                <a:latin typeface="Century" panose="02040604050505020304" pitchFamily="18" charset="0"/>
              </a:rPr>
              <a:t/>
            </a:r>
            <a:br>
              <a:rPr lang="ru-RU" sz="1800" b="1" dirty="0">
                <a:latin typeface="Century" panose="02040604050505020304" pitchFamily="18" charset="0"/>
              </a:rPr>
            </a:br>
            <a:r>
              <a:rPr lang="ru-RU" sz="1800" b="1" dirty="0">
                <a:latin typeface="Century" panose="02040604050505020304" pitchFamily="18" charset="0"/>
              </a:rPr>
              <a:t>	Глубоким драматизмом, напряженностью и неизменной философичностью отмечена любовная лирика Тютчева. </a:t>
            </a:r>
            <a:r>
              <a:rPr lang="ru-RU" sz="1800" b="1" dirty="0" smtClean="0">
                <a:latin typeface="Century" panose="02040604050505020304" pitchFamily="18" charset="0"/>
              </a:rPr>
              <a:t>Любовь у Тютчева трагична еще и потому, что она обещает человеку больше, чем в состоянии вместить его смертная природа. Находясь под высоким напряжением любовного чувства, человек не выдерживает и сгорает в нем…</a:t>
            </a:r>
            <a:endParaRPr lang="ru-RU" sz="1800" b="1" dirty="0">
              <a:latin typeface="Century" panose="020406040505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3825025"/>
            <a:ext cx="4723885" cy="256289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4400" b="1" i="1" dirty="0" smtClean="0">
                <a:latin typeface="Century" panose="02040604050505020304" pitchFamily="18" charset="0"/>
              </a:rPr>
              <a:t>Любовная лирика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4400" b="1" i="1" dirty="0" smtClean="0">
                <a:latin typeface="Century" panose="02040604050505020304" pitchFamily="18" charset="0"/>
              </a:rPr>
              <a:t>Ф.И. Тютчева</a:t>
            </a:r>
            <a:endParaRPr lang="ru-RU" sz="4400" b="1" i="1" dirty="0">
              <a:latin typeface="Century" panose="020406040505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1408" y="1725768"/>
            <a:ext cx="3747752" cy="466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407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80291"/>
            <a:ext cx="10515600" cy="2069726"/>
          </a:xfrm>
        </p:spPr>
        <p:txBody>
          <a:bodyPr>
            <a:noAutofit/>
          </a:bodyPr>
          <a:lstStyle/>
          <a:p>
            <a:pPr algn="just"/>
            <a:r>
              <a:rPr lang="ru-RU" sz="1400" b="1" i="1" dirty="0" smtClean="0">
                <a:latin typeface="Century" panose="02040604050505020304" pitchFamily="18" charset="0"/>
              </a:rPr>
              <a:t>	</a:t>
            </a:r>
            <a:r>
              <a:rPr lang="ru-RU" sz="1400" b="1" dirty="0" smtClean="0">
                <a:latin typeface="Century" panose="02040604050505020304" pitchFamily="18" charset="0"/>
              </a:rPr>
              <a:t>Гениальный русский поэт и мыслитель прожил семьдесят лет, но мало кому из русских художников слова доводилось быть свидетелем стольких необычных, подчас роковых минут действительности, как Ф.И. Тютчеву. Война 1812 года, восстание декабристов, служба дипломатом в Мюнхене, общение с Ф.В. Шеллингом, дружба с Г. Гейне, близость к «любомудрам», гибель великого Пушкина, пожар парохода «Николай </a:t>
            </a:r>
            <a:r>
              <a:rPr lang="en-US" sz="1400" b="1" dirty="0" smtClean="0">
                <a:latin typeface="Century" panose="02040604050505020304" pitchFamily="18" charset="0"/>
              </a:rPr>
              <a:t>I</a:t>
            </a:r>
            <a:r>
              <a:rPr lang="ru-RU" sz="1400" b="1" dirty="0" smtClean="0">
                <a:latin typeface="Century" panose="02040604050505020304" pitchFamily="18" charset="0"/>
              </a:rPr>
              <a:t>» и гибель жены, революции в Европе 1830 и 1848 годов, русско-турецкая война, реакция в России, польское восстание, поражение России в Крымской войне, покушение на Александра </a:t>
            </a:r>
            <a:r>
              <a:rPr lang="en-US" sz="1400" b="1" dirty="0" smtClean="0">
                <a:latin typeface="Century" panose="02040604050505020304" pitchFamily="18" charset="0"/>
              </a:rPr>
              <a:t>II</a:t>
            </a:r>
            <a:r>
              <a:rPr lang="ru-RU" sz="1400" b="1" dirty="0" smtClean="0">
                <a:latin typeface="Century" panose="02040604050505020304" pitchFamily="18" charset="0"/>
              </a:rPr>
              <a:t>, напряженная служба в цензурном ведомстве, смерть любимой женщины и детей, Парижская коммуна… Поэт был не только свидетелем этих событий: он остро воспринимал их и активно откликался на них в своих стихах, письмах и статьях. Всего им написано около 400 стихотворений, причем пять шестых из них посвящены природе.</a:t>
            </a:r>
            <a:endParaRPr lang="ru-RU" sz="1400" b="1" dirty="0">
              <a:latin typeface="Century" panose="020406040505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09" y="2730321"/>
            <a:ext cx="3260436" cy="3568878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061527" y="2730321"/>
            <a:ext cx="6146800" cy="356887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1400" i="1" dirty="0" smtClean="0">
                <a:latin typeface="Century" panose="02040604050505020304" pitchFamily="18" charset="0"/>
              </a:rPr>
              <a:t>Роговер, Е.С. Русская литература </a:t>
            </a:r>
            <a:r>
              <a:rPr lang="en-US" sz="1400" i="1" dirty="0" smtClean="0">
                <a:latin typeface="Century" panose="02040604050505020304" pitchFamily="18" charset="0"/>
              </a:rPr>
              <a:t>XIX </a:t>
            </a:r>
            <a:r>
              <a:rPr lang="ru-RU" sz="1400" i="1" dirty="0" smtClean="0">
                <a:latin typeface="Century" panose="02040604050505020304" pitchFamily="18" charset="0"/>
              </a:rPr>
              <a:t>века: учебное пособие / Е.С. Роговер. – СПб., М.: САГА, ФОРУМ, 2008. – С.276-294.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400" i="1" dirty="0" smtClean="0">
                <a:latin typeface="Century" panose="02040604050505020304" pitchFamily="18" charset="0"/>
              </a:rPr>
              <a:t>Лебедев, Ю.В. Русская литература </a:t>
            </a:r>
            <a:r>
              <a:rPr lang="en-US" sz="1400" i="1" dirty="0">
                <a:latin typeface="Century" panose="02040604050505020304" pitchFamily="18" charset="0"/>
              </a:rPr>
              <a:t>XIX </a:t>
            </a:r>
            <a:r>
              <a:rPr lang="ru-RU" sz="1400" i="1" dirty="0" smtClean="0">
                <a:latin typeface="Century" panose="02040604050505020304" pitchFamily="18" charset="0"/>
              </a:rPr>
              <a:t>века. 10 класс: учебник. В 2 ч. Ч.2 / Ю.В. Лебедев. – 2-е изд. – М.: Просвещение, 2001. – С.161-170.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400" i="1" dirty="0" smtClean="0">
                <a:latin typeface="Century" panose="02040604050505020304" pitchFamily="18" charset="0"/>
              </a:rPr>
              <a:t>Хрестоматия по литературе для средней школы: учебное пособие для 10-11 классов / Сост. Э.Н. Аламдарова и др. – Астрахань: Изд. АПИ; Челябинск: Урал</a:t>
            </a:r>
            <a:r>
              <a:rPr lang="en-US" sz="1400" i="1" dirty="0" smtClean="0">
                <a:latin typeface="Century" panose="02040604050505020304" pitchFamily="18" charset="0"/>
              </a:rPr>
              <a:t>LTD</a:t>
            </a:r>
            <a:r>
              <a:rPr lang="ru-RU" sz="1400" i="1" dirty="0" smtClean="0">
                <a:latin typeface="Century" panose="02040604050505020304" pitchFamily="18" charset="0"/>
              </a:rPr>
              <a:t>, 1997. – С.4-10.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400" i="1" dirty="0" smtClean="0">
                <a:latin typeface="Century" panose="02040604050505020304" pitchFamily="18" charset="0"/>
              </a:rPr>
              <a:t>Русская литература </a:t>
            </a:r>
            <a:r>
              <a:rPr lang="en-US" sz="1400" i="1" dirty="0" smtClean="0">
                <a:latin typeface="Century" panose="02040604050505020304" pitchFamily="18" charset="0"/>
              </a:rPr>
              <a:t>XIX</a:t>
            </a:r>
            <a:r>
              <a:rPr lang="ru-RU" sz="1400" i="1" dirty="0" smtClean="0">
                <a:latin typeface="Century" panose="02040604050505020304" pitchFamily="18" charset="0"/>
              </a:rPr>
              <a:t> века. 10 класс: Хрестоматия для общеобразовательных учреждений / под ред. Г.Н. Ионина. – М.: Мнемозина, 2000. – С.251-268.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400" i="1" dirty="0" smtClean="0">
                <a:latin typeface="Century" panose="02040604050505020304" pitchFamily="18" charset="0"/>
              </a:rPr>
              <a:t>Хрестоматия по литературе. 10-11 классы. В 2 кн. Кн.1 / Сост. Н.Е. Кутейникова. – М.: Ламанд Энтерпрайсиз, 1999.- С.594-601.</a:t>
            </a:r>
            <a:endParaRPr lang="ru-RU" sz="1400" i="1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62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Century" panose="02040604050505020304" pitchFamily="18" charset="0"/>
              </a:rPr>
              <a:t>	Тютчев </a:t>
            </a:r>
            <a:r>
              <a:rPr lang="ru-RU" sz="2000" b="1" dirty="0">
                <a:latin typeface="Century" panose="02040604050505020304" pitchFamily="18" charset="0"/>
              </a:rPr>
              <a:t>посвятил стихотворение «Я помню время золотое…» первому увлечению юности - Амалии Лерхенфельд (в замужестве баронесса Крюденер</a:t>
            </a:r>
            <a:r>
              <a:rPr lang="ru-RU" sz="2000" b="1" dirty="0" smtClean="0">
                <a:latin typeface="Century" panose="02040604050505020304" pitchFamily="18" charset="0"/>
              </a:rPr>
              <a:t>). </a:t>
            </a:r>
            <a:br>
              <a:rPr lang="ru-RU" sz="2000" b="1" dirty="0" smtClean="0">
                <a:latin typeface="Century" panose="02040604050505020304" pitchFamily="18" charset="0"/>
              </a:rPr>
            </a:br>
            <a:r>
              <a:rPr lang="ru-RU" sz="2000" b="1" dirty="0" smtClean="0">
                <a:latin typeface="Century" panose="02040604050505020304" pitchFamily="18" charset="0"/>
              </a:rPr>
              <a:t>С </a:t>
            </a:r>
            <a:r>
              <a:rPr lang="ru-RU" sz="2000" b="1" dirty="0">
                <a:latin typeface="Century" panose="02040604050505020304" pitchFamily="18" charset="0"/>
              </a:rPr>
              <a:t>ней он познакомился </a:t>
            </a:r>
            <a:r>
              <a:rPr lang="ru-RU" sz="2000" b="1" dirty="0" smtClean="0">
                <a:latin typeface="Century" panose="02040604050505020304" pitchFamily="18" charset="0"/>
              </a:rPr>
              <a:t>в </a:t>
            </a:r>
            <a:r>
              <a:rPr lang="ru-RU" sz="2000" b="1" dirty="0">
                <a:latin typeface="Century" panose="02040604050505020304" pitchFamily="18" charset="0"/>
              </a:rPr>
              <a:t>1823 </a:t>
            </a:r>
            <a:r>
              <a:rPr lang="ru-RU" sz="2000" b="1" dirty="0" smtClean="0">
                <a:latin typeface="Century" panose="02040604050505020304" pitchFamily="18" charset="0"/>
              </a:rPr>
              <a:t>году находясь в Мюнхене.  А </a:t>
            </a:r>
            <a:r>
              <a:rPr lang="ru-RU" sz="2000" b="1" dirty="0">
                <a:latin typeface="Century" panose="02040604050505020304" pitchFamily="18" charset="0"/>
              </a:rPr>
              <a:t>позднее </a:t>
            </a:r>
            <a:r>
              <a:rPr lang="ru-RU" sz="2000" b="1" dirty="0" smtClean="0">
                <a:latin typeface="Century" panose="02040604050505020304" pitchFamily="18" charset="0"/>
              </a:rPr>
              <a:t>написал стихотворение «Я </a:t>
            </a:r>
            <a:r>
              <a:rPr lang="ru-RU" sz="2000" b="1" dirty="0">
                <a:latin typeface="Century" panose="02040604050505020304" pitchFamily="18" charset="0"/>
              </a:rPr>
              <a:t>встретил вас и все былое…»  ставшее популярным романсом</a:t>
            </a:r>
            <a:r>
              <a:rPr lang="ru-RU" sz="2000" b="1" dirty="0" smtClean="0">
                <a:latin typeface="Century" panose="02040604050505020304" pitchFamily="18" charset="0"/>
              </a:rPr>
              <a:t>.</a:t>
            </a:r>
            <a:endParaRPr lang="ru-RU" sz="2000" b="1" dirty="0">
              <a:latin typeface="Century" panose="020406040505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1828801" y="1690688"/>
            <a:ext cx="3505200" cy="4903295"/>
          </a:xfrm>
        </p:spPr>
        <p:txBody>
          <a:bodyPr numCol="1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latin typeface="Century" panose="02040604050505020304" pitchFamily="18" charset="0"/>
              </a:rPr>
              <a:t>«Я помню время золотое»</a:t>
            </a:r>
            <a:endParaRPr lang="ru-RU" sz="1200" b="1" i="1" dirty="0" smtClean="0">
              <a:latin typeface="Century" panose="020406040505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100" b="1" i="1" dirty="0" smtClean="0">
              <a:latin typeface="Century" panose="020406040505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 smtClean="0">
                <a:latin typeface="Century" panose="02040604050505020304" pitchFamily="18" charset="0"/>
              </a:rPr>
              <a:t>Я помню время золотое,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 smtClean="0">
                <a:latin typeface="Century" panose="02040604050505020304" pitchFamily="18" charset="0"/>
              </a:rPr>
              <a:t>Я помню сердцу милый край.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 smtClean="0">
                <a:latin typeface="Century" panose="02040604050505020304" pitchFamily="18" charset="0"/>
              </a:rPr>
              <a:t>День вечерел, мы были двое;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 smtClean="0">
                <a:latin typeface="Century" panose="02040604050505020304" pitchFamily="18" charset="0"/>
              </a:rPr>
              <a:t>Внизу, в тени, шумел Дунай.</a:t>
            </a:r>
          </a:p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 smtClean="0">
                <a:latin typeface="Century" panose="02040604050505020304" pitchFamily="18" charset="0"/>
              </a:rPr>
              <a:t>И </a:t>
            </a:r>
            <a:r>
              <a:rPr lang="ru-RU" sz="1100" b="1" i="1" dirty="0">
                <a:latin typeface="Century" panose="02040604050505020304" pitchFamily="18" charset="0"/>
              </a:rPr>
              <a:t>на холму, там, где, белея,</a:t>
            </a:r>
          </a:p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 smtClean="0">
                <a:latin typeface="Century" panose="02040604050505020304" pitchFamily="18" charset="0"/>
              </a:rPr>
              <a:t>Руина </a:t>
            </a:r>
            <a:r>
              <a:rPr lang="ru-RU" sz="1100" b="1" i="1" dirty="0">
                <a:latin typeface="Century" panose="02040604050505020304" pitchFamily="18" charset="0"/>
              </a:rPr>
              <a:t>замка вдаль глядит,</a:t>
            </a:r>
          </a:p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>
                <a:latin typeface="Century" panose="02040604050505020304" pitchFamily="18" charset="0"/>
              </a:rPr>
              <a:t>Стояла ты, младая фея,</a:t>
            </a:r>
          </a:p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>
                <a:latin typeface="Century" panose="02040604050505020304" pitchFamily="18" charset="0"/>
              </a:rPr>
              <a:t>На мшистый опершись гранит</a:t>
            </a:r>
            <a:r>
              <a:rPr lang="ru-RU" sz="1100" b="1" i="1" dirty="0" smtClean="0">
                <a:latin typeface="Century" panose="02040604050505020304" pitchFamily="18" charset="0"/>
              </a:rPr>
              <a:t>,</a:t>
            </a:r>
            <a:endParaRPr lang="ru-RU" sz="1100" b="1" i="1" dirty="0">
              <a:latin typeface="Century" panose="020406040505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>
                <a:latin typeface="Century" panose="02040604050505020304" pitchFamily="18" charset="0"/>
              </a:rPr>
              <a:t>Ногой младенческой касаясь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>
                <a:latin typeface="Century" panose="02040604050505020304" pitchFamily="18" charset="0"/>
              </a:rPr>
              <a:t>Обломков груды вековой;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>
                <a:latin typeface="Century" panose="02040604050505020304" pitchFamily="18" charset="0"/>
              </a:rPr>
              <a:t>И солнце медлило, прощаясь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>
                <a:latin typeface="Century" panose="02040604050505020304" pitchFamily="18" charset="0"/>
              </a:rPr>
              <a:t>С холмом, и замком, и тобой</a:t>
            </a:r>
            <a:r>
              <a:rPr lang="ru-RU" sz="1100" b="1" i="1" dirty="0" smtClean="0">
                <a:latin typeface="Century" panose="02040604050505020304" pitchFamily="18" charset="0"/>
              </a:rPr>
              <a:t>.</a:t>
            </a:r>
          </a:p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 smtClean="0">
                <a:latin typeface="Century" panose="02040604050505020304" pitchFamily="18" charset="0"/>
              </a:rPr>
              <a:t>И </a:t>
            </a:r>
            <a:r>
              <a:rPr lang="ru-RU" sz="1100" b="1" i="1" dirty="0">
                <a:latin typeface="Century" panose="02040604050505020304" pitchFamily="18" charset="0"/>
              </a:rPr>
              <a:t>ветер тихий мимолетом</a:t>
            </a:r>
          </a:p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>
                <a:latin typeface="Century" panose="02040604050505020304" pitchFamily="18" charset="0"/>
              </a:rPr>
              <a:t>Твоей одеждою играл</a:t>
            </a:r>
          </a:p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>
                <a:latin typeface="Century" panose="02040604050505020304" pitchFamily="18" charset="0"/>
              </a:rPr>
              <a:t>И с диких яблонь цвет за цветом</a:t>
            </a:r>
          </a:p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>
                <a:latin typeface="Century" panose="02040604050505020304" pitchFamily="18" charset="0"/>
              </a:rPr>
              <a:t>На плечи юные свевал</a:t>
            </a:r>
            <a:r>
              <a:rPr lang="ru-RU" sz="1100" b="1" i="1" dirty="0" smtClean="0">
                <a:latin typeface="Century" panose="020406040505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 smtClean="0">
                <a:latin typeface="Century" panose="02040604050505020304" pitchFamily="18" charset="0"/>
              </a:rPr>
              <a:t>Ты </a:t>
            </a:r>
            <a:r>
              <a:rPr lang="ru-RU" sz="1100" b="1" i="1" dirty="0">
                <a:latin typeface="Century" panose="02040604050505020304" pitchFamily="18" charset="0"/>
              </a:rPr>
              <a:t>беззаботно вдаль глядела…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>
                <a:latin typeface="Century" panose="02040604050505020304" pitchFamily="18" charset="0"/>
              </a:rPr>
              <a:t>Край неба дымно гас в лучах;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>
                <a:latin typeface="Century" panose="02040604050505020304" pitchFamily="18" charset="0"/>
              </a:rPr>
              <a:t>День догорал; звучнее пела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>
                <a:latin typeface="Century" panose="02040604050505020304" pitchFamily="18" charset="0"/>
              </a:rPr>
              <a:t>Река в померкших берегах</a:t>
            </a:r>
            <a:r>
              <a:rPr lang="ru-RU" sz="1100" b="1" i="1" dirty="0" smtClean="0">
                <a:latin typeface="Century" panose="02040604050505020304" pitchFamily="18" charset="0"/>
              </a:rPr>
              <a:t>.</a:t>
            </a:r>
            <a:endParaRPr lang="ru-RU" sz="1100" b="1" i="1" dirty="0">
              <a:latin typeface="Century" panose="02040604050505020304" pitchFamily="18" charset="0"/>
            </a:endParaRPr>
          </a:p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>
                <a:latin typeface="Century" panose="02040604050505020304" pitchFamily="18" charset="0"/>
              </a:rPr>
              <a:t>И ты с веселостью беспечной</a:t>
            </a:r>
          </a:p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>
                <a:latin typeface="Century" panose="02040604050505020304" pitchFamily="18" charset="0"/>
              </a:rPr>
              <a:t>Счастливый провожала день;</a:t>
            </a:r>
          </a:p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>
                <a:latin typeface="Century" panose="02040604050505020304" pitchFamily="18" charset="0"/>
              </a:rPr>
              <a:t>И сладко жизни быстротечной</a:t>
            </a:r>
          </a:p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i="1" dirty="0">
                <a:latin typeface="Century" panose="02040604050505020304" pitchFamily="18" charset="0"/>
              </a:rPr>
              <a:t>Над нами пролетала тень.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2789" y="2884374"/>
            <a:ext cx="2831012" cy="32925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1825625"/>
            <a:ext cx="2895600" cy="294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159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9788" y="365125"/>
            <a:ext cx="8600426" cy="1325563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Century" panose="02040604050505020304" pitchFamily="18" charset="0"/>
              </a:rPr>
              <a:t>	</a:t>
            </a:r>
            <a:r>
              <a:rPr lang="ru-RU" sz="2800" b="1" i="1" dirty="0" smtClean="0">
                <a:latin typeface="Century" panose="02040604050505020304" pitchFamily="18" charset="0"/>
              </a:rPr>
              <a:t>Два  великолепных стихотворения о любви Тютчев посвятил своей первой жене – Элеоноре (урожденной графине Ботмер)</a:t>
            </a:r>
            <a:endParaRPr lang="ru-RU" sz="2800" b="1" i="1" dirty="0">
              <a:latin typeface="Century" panose="020406040505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839788" y="1681162"/>
            <a:ext cx="5157787" cy="1105179"/>
          </a:xfrm>
        </p:spPr>
        <p:txBody>
          <a:bodyPr>
            <a:normAutofit/>
          </a:bodyPr>
          <a:lstStyle/>
          <a:p>
            <a:pPr indent="360000" algn="just"/>
            <a:r>
              <a:rPr lang="ru-RU" sz="1400" dirty="0" smtClean="0">
                <a:latin typeface="Century" panose="02040604050505020304" pitchFamily="18" charset="0"/>
              </a:rPr>
              <a:t>Элеонора, первая жена Тютчева стала матерью его любимых дочерей, но, спасая их на тонувшем корабле «Николай </a:t>
            </a:r>
            <a:r>
              <a:rPr lang="en-US" sz="1400" dirty="0" smtClean="0">
                <a:latin typeface="Century" panose="02040604050505020304" pitchFamily="18" charset="0"/>
              </a:rPr>
              <a:t>I</a:t>
            </a:r>
            <a:r>
              <a:rPr lang="ru-RU" sz="1400" dirty="0" smtClean="0">
                <a:latin typeface="Century" panose="02040604050505020304" pitchFamily="18" charset="0"/>
              </a:rPr>
              <a:t>», заболела и умерла спустя несколько месяцев в 1838 году. Тютчев был так ошеломлен смертью жены, что, проведя ночь около ее гроба, поседел от горя.</a:t>
            </a:r>
            <a:endParaRPr lang="ru-RU" sz="1400" dirty="0">
              <a:latin typeface="Century" panose="020406040505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10444765" y="991674"/>
            <a:ext cx="51517" cy="855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6172200" y="1506828"/>
            <a:ext cx="5183188" cy="468283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 smtClean="0">
              <a:latin typeface="Century" panose="020406040505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Century" panose="02040604050505020304" pitchFamily="18" charset="0"/>
              </a:rPr>
              <a:t>Еще </a:t>
            </a:r>
            <a:r>
              <a:rPr lang="ru-RU" sz="2400" b="1" dirty="0">
                <a:latin typeface="Century" panose="02040604050505020304" pitchFamily="18" charset="0"/>
              </a:rPr>
              <a:t>томлюсь тоской желаний,</a:t>
            </a:r>
          </a:p>
          <a:p>
            <a:pPr marL="0" indent="0">
              <a:buNone/>
            </a:pPr>
            <a:r>
              <a:rPr lang="ru-RU" sz="2400" b="1" dirty="0">
                <a:latin typeface="Century" panose="02040604050505020304" pitchFamily="18" charset="0"/>
              </a:rPr>
              <a:t>Еще стремлюсь к тебе душой —</a:t>
            </a:r>
          </a:p>
          <a:p>
            <a:pPr marL="0" indent="0">
              <a:buNone/>
            </a:pPr>
            <a:r>
              <a:rPr lang="ru-RU" sz="2400" b="1" dirty="0">
                <a:latin typeface="Century" panose="02040604050505020304" pitchFamily="18" charset="0"/>
              </a:rPr>
              <a:t>И в сумраке воспоминаний</a:t>
            </a:r>
          </a:p>
          <a:p>
            <a:pPr marL="0" indent="0">
              <a:buNone/>
            </a:pPr>
            <a:r>
              <a:rPr lang="ru-RU" sz="2400" b="1" dirty="0">
                <a:latin typeface="Century" panose="02040604050505020304" pitchFamily="18" charset="0"/>
              </a:rPr>
              <a:t>Еще ловлю я образ твой...</a:t>
            </a:r>
          </a:p>
          <a:p>
            <a:pPr marL="0" indent="0">
              <a:buNone/>
            </a:pPr>
            <a:r>
              <a:rPr lang="ru-RU" sz="2400" b="1" dirty="0">
                <a:latin typeface="Century" panose="02040604050505020304" pitchFamily="18" charset="0"/>
              </a:rPr>
              <a:t>Твой милый образ, незабвенный,</a:t>
            </a:r>
          </a:p>
          <a:p>
            <a:pPr marL="0" indent="0">
              <a:buNone/>
            </a:pPr>
            <a:r>
              <a:rPr lang="ru-RU" sz="2400" b="1" dirty="0">
                <a:latin typeface="Century" panose="02040604050505020304" pitchFamily="18" charset="0"/>
              </a:rPr>
              <a:t>Он предо мной, везде, всегда,</a:t>
            </a:r>
          </a:p>
          <a:p>
            <a:pPr marL="0" indent="0">
              <a:buNone/>
            </a:pPr>
            <a:r>
              <a:rPr lang="ru-RU" sz="2400" b="1" dirty="0">
                <a:latin typeface="Century" panose="02040604050505020304" pitchFamily="18" charset="0"/>
              </a:rPr>
              <a:t>Недостижимый, неизменный, —</a:t>
            </a:r>
          </a:p>
          <a:p>
            <a:pPr marL="0" indent="0">
              <a:buNone/>
            </a:pPr>
            <a:r>
              <a:rPr lang="ru-RU" sz="2400" b="1" dirty="0">
                <a:latin typeface="Century" panose="02040604050505020304" pitchFamily="18" charset="0"/>
              </a:rPr>
              <a:t>Как ночью на небе звезда...</a:t>
            </a:r>
          </a:p>
          <a:p>
            <a:endParaRPr lang="ru-RU" sz="1600" dirty="0">
              <a:latin typeface="Century" panose="020406040505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459" y="3322749"/>
            <a:ext cx="2426644" cy="2866914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811" y="2875596"/>
            <a:ext cx="2531933" cy="2804768"/>
          </a:xfrm>
        </p:spPr>
      </p:pic>
    </p:spTree>
    <p:extLst>
      <p:ext uri="{BB962C8B-B14F-4D97-AF65-F5344CB8AC3E}">
        <p14:creationId xmlns:p14="http://schemas.microsoft.com/office/powerpoint/2010/main" val="1605306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073" y="1690688"/>
            <a:ext cx="3722255" cy="4329906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just">
              <a:lnSpc>
                <a:spcPct val="100000"/>
              </a:lnSpc>
            </a:pPr>
            <a:r>
              <a:rPr lang="ru-RU" sz="2000" dirty="0" smtClean="0">
                <a:latin typeface="Century" panose="02040604050505020304" pitchFamily="18" charset="0"/>
              </a:rPr>
              <a:t>	</a:t>
            </a:r>
            <a:r>
              <a:rPr lang="ru-RU" sz="2800" b="1" i="1" dirty="0" smtClean="0">
                <a:latin typeface="Century" panose="02040604050505020304" pitchFamily="18" charset="0"/>
              </a:rPr>
              <a:t>Мотивы ночи, тьмы и дня, солнечного света </a:t>
            </a:r>
            <a:r>
              <a:rPr lang="ru-RU" sz="2800" b="1" i="1" dirty="0">
                <a:latin typeface="Century" panose="02040604050505020304" pitchFamily="18" charset="0"/>
              </a:rPr>
              <a:t>контрастно </a:t>
            </a:r>
            <a:r>
              <a:rPr lang="ru-RU" sz="2800" b="1" i="1" dirty="0" smtClean="0">
                <a:latin typeface="Century" panose="02040604050505020304" pitchFamily="18" charset="0"/>
              </a:rPr>
              <a:t>звучат и в другом стихотворении, адресованном Элеоноре, </a:t>
            </a:r>
            <a:br>
              <a:rPr lang="ru-RU" sz="2800" b="1" i="1" dirty="0" smtClean="0">
                <a:latin typeface="Century" panose="02040604050505020304" pitchFamily="18" charset="0"/>
              </a:rPr>
            </a:br>
            <a:r>
              <a:rPr lang="ru-RU" sz="2800" b="1" i="1" dirty="0" smtClean="0">
                <a:latin typeface="Century" panose="02040604050505020304" pitchFamily="18" charset="0"/>
              </a:rPr>
              <a:t>- «В </a:t>
            </a:r>
            <a:r>
              <a:rPr lang="ru-RU" sz="2800" b="1" i="1" dirty="0">
                <a:latin typeface="Century" panose="02040604050505020304" pitchFamily="18" charset="0"/>
              </a:rPr>
              <a:t>часы, когда бывает</a:t>
            </a:r>
            <a:r>
              <a:rPr lang="ru-RU" sz="2800" b="1" i="1" dirty="0" smtClean="0">
                <a:latin typeface="Century" panose="02040604050505020304" pitchFamily="18" charset="0"/>
              </a:rPr>
              <a:t>…»</a:t>
            </a:r>
            <a:endParaRPr lang="ru-RU" sz="2800" b="1" i="1" dirty="0">
              <a:latin typeface="Century" panose="020406040505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 numCol="2">
            <a:normAutofit fontScale="62500" lnSpcReduction="20000"/>
          </a:bodyPr>
          <a:lstStyle/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В часы, когда бывает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Так тяжко на груди</a:t>
            </a:r>
            <a:r>
              <a:rPr lang="ru-RU" sz="2100" b="1" dirty="0" smtClean="0">
                <a:latin typeface="Century" panose="02040604050505020304" pitchFamily="18" charset="0"/>
              </a:rPr>
              <a:t>,</a:t>
            </a:r>
            <a:endParaRPr lang="ru-RU" sz="2100" b="1" dirty="0">
              <a:latin typeface="Century" panose="02040604050505020304" pitchFamily="18" charset="0"/>
            </a:endParaRP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И сердце изнывает,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И тьма лишь впереди;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endParaRPr lang="ru-RU" sz="2100" b="1" dirty="0">
              <a:latin typeface="Century" panose="02040604050505020304" pitchFamily="18" charset="0"/>
            </a:endParaRP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Без сил и без движенья,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Мы так удручены,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Что даже утешенья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Друзей нам не смешны,-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endParaRPr lang="ru-RU" sz="2100" b="1" dirty="0">
              <a:latin typeface="Century" panose="02040604050505020304" pitchFamily="18" charset="0"/>
            </a:endParaRP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Вдруг солнца луч приветный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Войдет украдкой к нам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И брызнет огнецветной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Струею по </a:t>
            </a:r>
            <a:r>
              <a:rPr lang="ru-RU" sz="2100" b="1" dirty="0" smtClean="0">
                <a:latin typeface="Century" panose="02040604050505020304" pitchFamily="18" charset="0"/>
              </a:rPr>
              <a:t>стенам;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endParaRPr lang="ru-RU" sz="2100" b="1" dirty="0">
              <a:latin typeface="Century" panose="02040604050505020304" pitchFamily="18" charset="0"/>
            </a:endParaRP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 smtClean="0">
                <a:latin typeface="Century" panose="02040604050505020304" pitchFamily="18" charset="0"/>
              </a:rPr>
              <a:t>И </a:t>
            </a:r>
            <a:r>
              <a:rPr lang="ru-RU" sz="2100" b="1" dirty="0">
                <a:latin typeface="Century" panose="02040604050505020304" pitchFamily="18" charset="0"/>
              </a:rPr>
              <a:t>с тверди благосклонной,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С лазуревых высот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Вдруг </a:t>
            </a:r>
            <a:r>
              <a:rPr lang="ru-RU" sz="2100" b="1" dirty="0" smtClean="0">
                <a:latin typeface="Century" panose="02040604050505020304" pitchFamily="18" charset="0"/>
              </a:rPr>
              <a:t>воздух благовонный</a:t>
            </a:r>
            <a:endParaRPr lang="ru-RU" sz="2100" b="1" dirty="0">
              <a:latin typeface="Century" panose="02040604050505020304" pitchFamily="18" charset="0"/>
            </a:endParaRP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В окно на нас пахнет</a:t>
            </a:r>
            <a:r>
              <a:rPr lang="ru-RU" sz="2100" b="1" dirty="0" smtClean="0">
                <a:latin typeface="Century" panose="02040604050505020304" pitchFamily="18" charset="0"/>
              </a:rPr>
              <a:t>...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endParaRPr lang="ru-RU" sz="2100" b="1" dirty="0" smtClean="0">
              <a:latin typeface="Century" panose="02040604050505020304" pitchFamily="18" charset="0"/>
            </a:endParaRP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endParaRPr lang="ru-RU" sz="2100" b="1" dirty="0" smtClean="0">
              <a:latin typeface="Century" panose="02040604050505020304" pitchFamily="18" charset="0"/>
            </a:endParaRP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 smtClean="0">
                <a:latin typeface="Century" panose="02040604050505020304" pitchFamily="18" charset="0"/>
              </a:rPr>
              <a:t>Уроков </a:t>
            </a:r>
            <a:r>
              <a:rPr lang="ru-RU" sz="2100" b="1" dirty="0">
                <a:latin typeface="Century" panose="02040604050505020304" pitchFamily="18" charset="0"/>
              </a:rPr>
              <a:t>и советов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Они нам не несут,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И от судьбы наветов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Они нас не спасут.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endParaRPr lang="ru-RU" sz="2100" b="1" dirty="0">
              <a:latin typeface="Century" panose="02040604050505020304" pitchFamily="18" charset="0"/>
            </a:endParaRP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Но силу их мы чуем,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Их слышим благодать,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И меньше мы тоскуем,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И легче нам дышать...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endParaRPr lang="ru-RU" sz="2100" b="1" dirty="0">
              <a:latin typeface="Century" panose="02040604050505020304" pitchFamily="18" charset="0"/>
            </a:endParaRP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Так мило-благодатна,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Воздушна и светла,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Душе моей стократно</a:t>
            </a:r>
          </a:p>
          <a:p>
            <a:pPr marL="457200" lvl="1" indent="-972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100" b="1" dirty="0">
                <a:latin typeface="Century" panose="02040604050505020304" pitchFamily="18" charset="0"/>
              </a:rPr>
              <a:t>Любовь твоя была.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2501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400" b="1" dirty="0" smtClean="0">
                <a:latin typeface="Century" panose="02040604050505020304" pitchFamily="18" charset="0"/>
              </a:rPr>
              <a:t>	</a:t>
            </a:r>
            <a:r>
              <a:rPr lang="ru-RU" sz="2000" b="1" i="1" dirty="0" smtClean="0">
                <a:latin typeface="Century" panose="02040604050505020304" pitchFamily="18" charset="0"/>
              </a:rPr>
              <a:t>Ряд искренних любовных признаний адресовал Тютчев и второй своей жене – Эрнестине Федоровне Тютчевой, урожденной баронессе Пфеффель. Одна из первых красавиц того времени, она была европейски образована, духовно близка поэту, хорошо чувствовала его стихи, отличалась стоическим самообладанием и была редкостно умна.</a:t>
            </a:r>
            <a:endParaRPr lang="ru-RU" sz="2000" b="1" i="1" dirty="0">
              <a:latin typeface="Century" panose="020406040505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801975" y="1690688"/>
            <a:ext cx="3473757" cy="4351338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560127" cy="4351338"/>
          </a:xfrm>
        </p:spPr>
        <p:txBody>
          <a:bodyPr numCol="2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>
              <a:latin typeface="Century" panose="020406040505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>
              <a:latin typeface="Century" panose="020406040505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Century" panose="02040604050505020304" pitchFamily="18" charset="0"/>
              </a:rPr>
              <a:t>Она </a:t>
            </a:r>
            <a:r>
              <a:rPr lang="ru-RU" sz="1400" b="1" dirty="0">
                <a:latin typeface="Century" panose="02040604050505020304" pitchFamily="18" charset="0"/>
              </a:rPr>
              <a:t>сидела на полу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latin typeface="Century" panose="02040604050505020304" pitchFamily="18" charset="0"/>
              </a:rPr>
              <a:t>И груду писем разбирала —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latin typeface="Century" panose="02040604050505020304" pitchFamily="18" charset="0"/>
              </a:rPr>
              <a:t>И, как остывшую золу,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latin typeface="Century" panose="02040604050505020304" pitchFamily="18" charset="0"/>
              </a:rPr>
              <a:t>Брала их в руки и бросала —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>
              <a:latin typeface="Century" panose="020406040505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Century" panose="02040604050505020304" pitchFamily="18" charset="0"/>
              </a:rPr>
              <a:t>Брала </a:t>
            </a:r>
            <a:r>
              <a:rPr lang="ru-RU" sz="1400" b="1" dirty="0">
                <a:latin typeface="Century" panose="02040604050505020304" pitchFamily="18" charset="0"/>
              </a:rPr>
              <a:t>знакомые листы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latin typeface="Century" panose="02040604050505020304" pitchFamily="18" charset="0"/>
              </a:rPr>
              <a:t>И чудно так на них глядела —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latin typeface="Century" panose="02040604050505020304" pitchFamily="18" charset="0"/>
              </a:rPr>
              <a:t>Как души смотрят с высоты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latin typeface="Century" panose="02040604050505020304" pitchFamily="18" charset="0"/>
              </a:rPr>
              <a:t>На ими брошенное тело...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>
              <a:latin typeface="Century" panose="020406040505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>
              <a:latin typeface="Century" panose="020406040505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>
              <a:latin typeface="Century" panose="020406040505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>
              <a:latin typeface="Century" panose="020406040505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>
              <a:latin typeface="Century" panose="020406040505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>
              <a:latin typeface="Century" panose="020406040505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>
              <a:latin typeface="Century" panose="020406040505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>
              <a:latin typeface="Century" panose="020406040505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>
              <a:latin typeface="Century" panose="020406040505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>
              <a:latin typeface="Century" panose="020406040505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Century" panose="02040604050505020304" pitchFamily="18" charset="0"/>
              </a:rPr>
              <a:t>О</a:t>
            </a:r>
            <a:r>
              <a:rPr lang="ru-RU" sz="1400" b="1" dirty="0">
                <a:latin typeface="Century" panose="02040604050505020304" pitchFamily="18" charset="0"/>
              </a:rPr>
              <a:t>, сколько жизни было тут,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latin typeface="Century" panose="02040604050505020304" pitchFamily="18" charset="0"/>
              </a:rPr>
              <a:t>Невозвратимо-пережитой!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latin typeface="Century" panose="02040604050505020304" pitchFamily="18" charset="0"/>
              </a:rPr>
              <a:t>О, сколько горестных минут,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latin typeface="Century" panose="02040604050505020304" pitchFamily="18" charset="0"/>
              </a:rPr>
              <a:t>Любви и радости убитой!..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>
              <a:latin typeface="Century" panose="020406040505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Century" panose="02040604050505020304" pitchFamily="18" charset="0"/>
              </a:rPr>
              <a:t>Стоял </a:t>
            </a:r>
            <a:r>
              <a:rPr lang="ru-RU" sz="1400" b="1" dirty="0">
                <a:latin typeface="Century" panose="02040604050505020304" pitchFamily="18" charset="0"/>
              </a:rPr>
              <a:t>я молча в стороне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latin typeface="Century" panose="02040604050505020304" pitchFamily="18" charset="0"/>
              </a:rPr>
              <a:t>И пасть готов был на колени, —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latin typeface="Century" panose="02040604050505020304" pitchFamily="18" charset="0"/>
              </a:rPr>
              <a:t>И страшно-грустно стало мне,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latin typeface="Century" panose="02040604050505020304" pitchFamily="18" charset="0"/>
              </a:rPr>
              <a:t>Как </a:t>
            </a:r>
            <a:r>
              <a:rPr lang="ru-RU" sz="1400" b="1" dirty="0" smtClean="0">
                <a:latin typeface="Century" panose="02040604050505020304" pitchFamily="18" charset="0"/>
              </a:rPr>
              <a:t>от </a:t>
            </a:r>
            <a:r>
              <a:rPr lang="ru-RU" sz="1400" b="1" dirty="0">
                <a:latin typeface="Century" panose="02040604050505020304" pitchFamily="18" charset="0"/>
              </a:rPr>
              <a:t>присущей милой тени.</a:t>
            </a:r>
          </a:p>
        </p:txBody>
      </p:sp>
    </p:spTree>
    <p:extLst>
      <p:ext uri="{BB962C8B-B14F-4D97-AF65-F5344CB8AC3E}">
        <p14:creationId xmlns:p14="http://schemas.microsoft.com/office/powerpoint/2010/main" val="1783436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1" i="1" dirty="0" smtClean="0">
                <a:latin typeface="Century" panose="02040604050505020304" pitchFamily="18" charset="0"/>
              </a:rPr>
              <a:t>В стихотворениях И. Ф. Тютчева поразительно сочетается любовь «земная», отмеченная чувственностью, страстью, «огнем желанья», даже демонизмом, и чувство неземное, «небесное», когда автор поэтизирует «свет необычайный», душу, глядящую с высоты, «благодать», дарующую успокоенье…</a:t>
            </a:r>
            <a:endParaRPr lang="ru-RU" sz="1800" b="1" i="1" dirty="0">
              <a:latin typeface="Century" panose="020406040505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729" y="1825625"/>
            <a:ext cx="3431943" cy="435133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Century" panose="02040604050505020304" pitchFamily="18" charset="0"/>
              </a:rPr>
              <a:t>Люблю глаза твои, мой друг,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Century" panose="02040604050505020304" pitchFamily="18" charset="0"/>
              </a:rPr>
              <a:t>С игрой их пламенно-чудесной,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Century" panose="02040604050505020304" pitchFamily="18" charset="0"/>
              </a:rPr>
              <a:t>Когда их приподымешь вдруг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Century" panose="02040604050505020304" pitchFamily="18" charset="0"/>
              </a:rPr>
              <a:t>И, словно молнией небесной,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Century" panose="02040604050505020304" pitchFamily="18" charset="0"/>
              </a:rPr>
              <a:t>Окинешь бегло целый круг</a:t>
            </a:r>
            <a:r>
              <a:rPr lang="ru-RU" sz="2000" b="1" dirty="0" smtClean="0">
                <a:latin typeface="Century" panose="02040604050505020304" pitchFamily="18" charset="0"/>
              </a:rPr>
              <a:t>...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2000" b="1" dirty="0">
              <a:latin typeface="Century" panose="02040604050505020304" pitchFamily="18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Century" panose="02040604050505020304" pitchFamily="18" charset="0"/>
              </a:rPr>
              <a:t>Но есть сильней очарованья: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Century" panose="02040604050505020304" pitchFamily="18" charset="0"/>
              </a:rPr>
              <a:t>Глаза, потупленные ниц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Century" panose="02040604050505020304" pitchFamily="18" charset="0"/>
              </a:rPr>
              <a:t>В минуты страстного лобзанья,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Century" panose="02040604050505020304" pitchFamily="18" charset="0"/>
              </a:rPr>
              <a:t>И сквозь опущенных ресниц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Century" panose="02040604050505020304" pitchFamily="18" charset="0"/>
              </a:rPr>
              <a:t>Угрюмый, тусклый огнь желанья.</a:t>
            </a:r>
          </a:p>
        </p:txBody>
      </p:sp>
    </p:spTree>
    <p:extLst>
      <p:ext uri="{BB962C8B-B14F-4D97-AF65-F5344CB8AC3E}">
        <p14:creationId xmlns:p14="http://schemas.microsoft.com/office/powerpoint/2010/main" val="2438526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1" i="1" dirty="0">
                <a:latin typeface="Century" panose="02040604050505020304" pitchFamily="18" charset="0"/>
              </a:rPr>
              <a:t>Денисьевой было 25 лет, а Тютчеву – 47. Для него юная и статная Елена Александровна была музой, всепоглощающей страстью. Их мучительные отношения продлились целых четырнадцать </a:t>
            </a:r>
            <a:r>
              <a:rPr lang="ru-RU" sz="1800" b="1" i="1" dirty="0" smtClean="0">
                <a:latin typeface="Century" panose="02040604050505020304" pitchFamily="18" charset="0"/>
              </a:rPr>
              <a:t>лет. Тютчев </a:t>
            </a:r>
            <a:r>
              <a:rPr lang="ru-RU" sz="1800" b="1" i="1" dirty="0">
                <a:latin typeface="Century" panose="02040604050505020304" pitchFamily="18" charset="0"/>
              </a:rPr>
              <a:t>не собирался расторгать официальный брак, но и расстаться с любимой был не в силах</a:t>
            </a:r>
            <a:r>
              <a:rPr lang="ru-RU" sz="1800" b="1" i="1" dirty="0" smtClean="0">
                <a:latin typeface="Century" panose="02040604050505020304" pitchFamily="18" charset="0"/>
              </a:rPr>
              <a:t>. </a:t>
            </a:r>
            <a:r>
              <a:rPr lang="ru-RU" sz="1800" b="1" i="1" dirty="0">
                <a:latin typeface="Century" panose="02040604050505020304" pitchFamily="18" charset="0"/>
              </a:rPr>
              <a:t>Их мучительные отношения так бы и продолжались, но в 1864 году Елена Денисьева скоропостижно скончалась от туберкулеза. Тютчев был безутешен.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7574"/>
            <a:ext cx="6449291" cy="4351338"/>
          </a:xfrm>
        </p:spPr>
        <p:txBody>
          <a:bodyPr numCol="2">
            <a:normAutofit fontScale="40000" lnSpcReduction="20000"/>
          </a:bodyPr>
          <a:lstStyle/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О, как убийственно мы любим,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Как в буйной слепоте страстей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Мы то всего вернее губим,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Что сердцу нашему милей!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endParaRPr lang="ru-RU" b="1" dirty="0">
              <a:latin typeface="Century" panose="02040604050505020304" pitchFamily="18" charset="0"/>
            </a:endParaRP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Давно ль, гордясь своей победой,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Ты говорил: она моя…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Год не прошел — спроси и сведай,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Что уцелело от нея?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endParaRPr lang="ru-RU" b="1" dirty="0">
              <a:latin typeface="Century" panose="02040604050505020304" pitchFamily="18" charset="0"/>
            </a:endParaRP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Куда ланит девались розы,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Улыбка уст и блеск очей?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Все опалили, выжгли слезы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Горючей влагою своей.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endParaRPr lang="ru-RU" b="1" dirty="0">
              <a:latin typeface="Century" panose="02040604050505020304" pitchFamily="18" charset="0"/>
            </a:endParaRP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Century" panose="02040604050505020304" pitchFamily="18" charset="0"/>
              </a:rPr>
              <a:t>Ты </a:t>
            </a:r>
            <a:r>
              <a:rPr lang="ru-RU" b="1" dirty="0">
                <a:latin typeface="Century" panose="02040604050505020304" pitchFamily="18" charset="0"/>
              </a:rPr>
              <a:t>помнишь ли, при вашей встрече,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При первой встрече роковой,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Ее волшебный взор, и речи,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И смех младенчески живой?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endParaRPr lang="ru-RU" b="1" dirty="0">
              <a:latin typeface="Century" panose="02040604050505020304" pitchFamily="18" charset="0"/>
            </a:endParaRP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И что ж теперь? И где все это?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И долговечен ли был сон?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Увы, как северное лето,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Был мимолетным гостем он!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endParaRPr lang="ru-RU" b="1" dirty="0">
              <a:latin typeface="Century" panose="02040604050505020304" pitchFamily="18" charset="0"/>
            </a:endParaRP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Судьбы ужасным приговором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Твоя любовь для ней была,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И незаслуженным позором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На жизнь ее она легла!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endParaRPr lang="ru-RU" b="1" dirty="0">
              <a:latin typeface="Century" panose="02040604050505020304" pitchFamily="18" charset="0"/>
            </a:endParaRP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Жизнь отреченья, жизнь страданья!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В ее душевной глубине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Ей оставались вспоминанья…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Но изменили и оне.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endParaRPr lang="ru-RU" b="1" dirty="0">
              <a:latin typeface="Century" panose="02040604050505020304" pitchFamily="18" charset="0"/>
            </a:endParaRP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И на земле ей дико стало,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Очарование ушло…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Толпа, нахлынув, в грязь втоптала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То, что в душе ее цвело.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endParaRPr lang="ru-RU" b="1" dirty="0">
              <a:latin typeface="Century" panose="02040604050505020304" pitchFamily="18" charset="0"/>
            </a:endParaRP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И что ж от долгого мученья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Как пепл, сберечь ей удалось?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Боль, злую боль ожесточенья,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Боль без отрады и без слез!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endParaRPr lang="ru-RU" b="1" dirty="0">
              <a:latin typeface="Century" panose="02040604050505020304" pitchFamily="18" charset="0"/>
            </a:endParaRP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О, как убийственно мы любим,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Как в буйной слепоте страстей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Мы то всего вернее губим,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Century" panose="02040604050505020304" pitchFamily="18" charset="0"/>
              </a:rPr>
              <a:t>Что сердцу нашему милей!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411" y="1827574"/>
            <a:ext cx="3611068" cy="4351338"/>
          </a:xfrm>
        </p:spPr>
      </p:pic>
    </p:spTree>
    <p:extLst>
      <p:ext uri="{BB962C8B-B14F-4D97-AF65-F5344CB8AC3E}">
        <p14:creationId xmlns:p14="http://schemas.microsoft.com/office/powerpoint/2010/main" val="3493830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Century" panose="02040604050505020304" pitchFamily="18" charset="0"/>
              </a:rPr>
              <a:t>Последняя любовь</a:t>
            </a:r>
            <a:endParaRPr lang="ru-RU" b="1" i="1" dirty="0">
              <a:latin typeface="Century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100" dirty="0" smtClean="0">
                <a:latin typeface="Century" panose="02040604050505020304" pitchFamily="18" charset="0"/>
              </a:rPr>
              <a:t>Глубочайшим лиризмом отличается стихотворение «Последняя любовь». </a:t>
            </a:r>
            <a:r>
              <a:rPr lang="ru-RU" sz="5100" dirty="0">
                <a:latin typeface="Century" panose="02040604050505020304" pitchFamily="18" charset="0"/>
              </a:rPr>
              <a:t>Это лирическая повесть о любви – любви, прошедшей через суровые испытания, осложнённой мучительными </a:t>
            </a:r>
            <a:r>
              <a:rPr lang="ru-RU" sz="5100" dirty="0" smtClean="0">
                <a:latin typeface="Century" panose="02040604050505020304" pitchFamily="18" charset="0"/>
              </a:rPr>
              <a:t>обстоятельствами.</a:t>
            </a:r>
            <a:endParaRPr lang="ru-RU" sz="5100" dirty="0">
              <a:latin typeface="Century" panose="020406040505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100" dirty="0" smtClean="0">
                <a:latin typeface="Century" panose="02040604050505020304" pitchFamily="18" charset="0"/>
              </a:rPr>
              <a:t>Созданное «на склоне лет», оно звучит как грустный романс, посвященный позднему, но оттого особенно трепетному чувству.</a:t>
            </a:r>
            <a:r>
              <a:rPr lang="ru-RU" dirty="0" smtClean="0">
                <a:latin typeface="Century" panose="02040604050505020304" pitchFamily="18" charset="0"/>
              </a:rPr>
              <a:t> </a:t>
            </a:r>
            <a:endParaRPr lang="ru-RU" dirty="0">
              <a:latin typeface="Century" panose="020406040505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416676"/>
            <a:ext cx="5181600" cy="500988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b="1" i="1" dirty="0">
                <a:latin typeface="Century" panose="02040604050505020304" pitchFamily="18" charset="0"/>
              </a:rPr>
              <a:t>О, как на склоне наших лет</a:t>
            </a:r>
          </a:p>
          <a:p>
            <a:pPr marL="0" indent="0" algn="ctr">
              <a:buNone/>
            </a:pPr>
            <a:r>
              <a:rPr lang="ru-RU" sz="1600" b="1" i="1" dirty="0">
                <a:latin typeface="Century" panose="02040604050505020304" pitchFamily="18" charset="0"/>
              </a:rPr>
              <a:t>Нежней мы любим и суеверней…</a:t>
            </a:r>
          </a:p>
          <a:p>
            <a:pPr marL="0" indent="0" algn="ctr">
              <a:buNone/>
            </a:pPr>
            <a:r>
              <a:rPr lang="ru-RU" sz="1600" b="1" i="1" dirty="0">
                <a:latin typeface="Century" panose="02040604050505020304" pitchFamily="18" charset="0"/>
              </a:rPr>
              <a:t>Сияй, сияй, прощальный свет</a:t>
            </a:r>
          </a:p>
          <a:p>
            <a:pPr marL="0" indent="0" algn="ctr">
              <a:buNone/>
            </a:pPr>
            <a:r>
              <a:rPr lang="ru-RU" sz="1600" b="1" i="1" dirty="0">
                <a:latin typeface="Century" panose="02040604050505020304" pitchFamily="18" charset="0"/>
              </a:rPr>
              <a:t>Любви последней, зари вечерней!</a:t>
            </a:r>
          </a:p>
          <a:p>
            <a:pPr marL="0" indent="0" algn="ctr">
              <a:buNone/>
            </a:pPr>
            <a:endParaRPr lang="ru-RU" sz="1600" b="1" i="1" dirty="0"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ru-RU" sz="1600" b="1" i="1" dirty="0">
                <a:latin typeface="Century" panose="02040604050505020304" pitchFamily="18" charset="0"/>
              </a:rPr>
              <a:t>Полнеба обхватила тень,</a:t>
            </a:r>
          </a:p>
          <a:p>
            <a:pPr marL="0" indent="0" algn="ctr">
              <a:buNone/>
            </a:pPr>
            <a:r>
              <a:rPr lang="ru-RU" sz="1600" b="1" i="1" dirty="0">
                <a:latin typeface="Century" panose="02040604050505020304" pitchFamily="18" charset="0"/>
              </a:rPr>
              <a:t>Лишь там, на западе, бродит сиянье,-</a:t>
            </a:r>
          </a:p>
          <a:p>
            <a:pPr marL="0" indent="0" algn="ctr">
              <a:buNone/>
            </a:pPr>
            <a:r>
              <a:rPr lang="ru-RU" sz="1600" b="1" i="1" dirty="0">
                <a:latin typeface="Century" panose="02040604050505020304" pitchFamily="18" charset="0"/>
              </a:rPr>
              <a:t>Помедли, помедли, вечерний день,</a:t>
            </a:r>
          </a:p>
          <a:p>
            <a:pPr marL="0" indent="0" algn="ctr">
              <a:buNone/>
            </a:pPr>
            <a:r>
              <a:rPr lang="ru-RU" sz="1600" b="1" i="1" dirty="0">
                <a:latin typeface="Century" panose="02040604050505020304" pitchFamily="18" charset="0"/>
              </a:rPr>
              <a:t>Продлись, продлись, очарованье.</a:t>
            </a:r>
          </a:p>
          <a:p>
            <a:pPr marL="0" indent="0" algn="ctr">
              <a:buNone/>
            </a:pPr>
            <a:endParaRPr lang="ru-RU" sz="1600" b="1" i="1" dirty="0"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ru-RU" sz="1600" b="1" i="1" dirty="0">
                <a:latin typeface="Century" panose="02040604050505020304" pitchFamily="18" charset="0"/>
              </a:rPr>
              <a:t>Пускай скудеет в жилах кровь,</a:t>
            </a:r>
          </a:p>
          <a:p>
            <a:pPr marL="0" indent="0" algn="ctr">
              <a:buNone/>
            </a:pPr>
            <a:r>
              <a:rPr lang="ru-RU" sz="1600" b="1" i="1" dirty="0">
                <a:latin typeface="Century" panose="02040604050505020304" pitchFamily="18" charset="0"/>
              </a:rPr>
              <a:t>Но в сердце не скудеет нежность…</a:t>
            </a:r>
          </a:p>
          <a:p>
            <a:pPr marL="0" indent="0" algn="ctr">
              <a:buNone/>
            </a:pPr>
            <a:r>
              <a:rPr lang="ru-RU" sz="1600" b="1" i="1" dirty="0">
                <a:latin typeface="Century" panose="02040604050505020304" pitchFamily="18" charset="0"/>
              </a:rPr>
              <a:t>О ты, последняя любовь!</a:t>
            </a:r>
          </a:p>
          <a:p>
            <a:pPr marL="0" indent="0" algn="ctr">
              <a:buNone/>
            </a:pPr>
            <a:r>
              <a:rPr lang="ru-RU" sz="1600" b="1" i="1" dirty="0">
                <a:latin typeface="Century" panose="02040604050505020304" pitchFamily="18" charset="0"/>
              </a:rPr>
              <a:t>Ты и блаженство и безнадежность.</a:t>
            </a:r>
          </a:p>
        </p:txBody>
      </p:sp>
    </p:spTree>
    <p:extLst>
      <p:ext uri="{BB962C8B-B14F-4D97-AF65-F5344CB8AC3E}">
        <p14:creationId xmlns:p14="http://schemas.microsoft.com/office/powerpoint/2010/main" val="677072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>
              <a:lnSpc>
                <a:spcPct val="100000"/>
              </a:lnSpc>
            </a:pPr>
            <a:r>
              <a:rPr lang="ru-RU" sz="2000" b="1" dirty="0" smtClean="0">
                <a:latin typeface="Century" panose="02040604050505020304" pitchFamily="18" charset="0"/>
              </a:rPr>
              <a:t>	Сегодня мы </a:t>
            </a:r>
            <a:r>
              <a:rPr lang="ru-RU" sz="2000" b="1" dirty="0">
                <a:latin typeface="Century" panose="02040604050505020304" pitchFamily="18" charset="0"/>
              </a:rPr>
              <a:t>перенеслись  в 19 век, на 215 лет  назад,  познакомились с прекрасной лирикой Ф.И. Тютчева и поняли, что его поэзия принадлежит к числу  лучших созданий русского поэтического гения. Нам близок Тютчев, вдохновенный созерцатель природы, нам дорог  Тютчев, чуткий тайновидец  </a:t>
            </a:r>
            <a:r>
              <a:rPr lang="ru-RU" sz="2000" b="1" dirty="0" smtClean="0">
                <a:latin typeface="Century" panose="02040604050505020304" pitchFamily="18" charset="0"/>
              </a:rPr>
              <a:t>человеческого </a:t>
            </a:r>
            <a:r>
              <a:rPr lang="ru-RU" sz="2000" b="1" dirty="0">
                <a:latin typeface="Century" panose="02040604050505020304" pitchFamily="18" charset="0"/>
              </a:rPr>
              <a:t>сердца</a:t>
            </a:r>
            <a:r>
              <a:rPr lang="ru-RU" sz="2000" b="1" dirty="0" smtClean="0">
                <a:latin typeface="Century" panose="02040604050505020304" pitchFamily="18" charset="0"/>
              </a:rPr>
              <a:t>. </a:t>
            </a:r>
            <a:endParaRPr lang="ru-RU" sz="2000" b="1" dirty="0">
              <a:latin typeface="Century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13364" y="1825625"/>
            <a:ext cx="4800600" cy="418032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Century" panose="02040604050505020304" pitchFamily="18" charset="0"/>
              </a:rPr>
              <a:t>	Чувство </a:t>
            </a:r>
            <a:r>
              <a:rPr lang="ru-RU" sz="2000" dirty="0">
                <a:latin typeface="Century" panose="02040604050505020304" pitchFamily="18" charset="0"/>
              </a:rPr>
              <a:t>одиночества было особенно ощутимо в последние годы жизни поэта. Ушли из жизни многие близкие люди. Тяжело больной, прикованный к постели, Тютчев поражал окружающих остротой и живостью ума, интересом к событиям политической и литературной жизни. Умер Тютчев </a:t>
            </a:r>
            <a:r>
              <a:rPr lang="ru-RU" sz="2000" dirty="0" smtClean="0">
                <a:latin typeface="Century" panose="02040604050505020304" pitchFamily="18" charset="0"/>
              </a:rPr>
              <a:t>15 (27) </a:t>
            </a:r>
            <a:r>
              <a:rPr lang="ru-RU" sz="2000" dirty="0">
                <a:latin typeface="Century" panose="02040604050505020304" pitchFamily="18" charset="0"/>
              </a:rPr>
              <a:t>июля 1873 года. После смерти поэта вышло издание его стихотворений. А.А</a:t>
            </a:r>
            <a:r>
              <a:rPr lang="ru-RU" sz="2000" dirty="0" smtClean="0">
                <a:latin typeface="Century" panose="02040604050505020304" pitchFamily="18" charset="0"/>
              </a:rPr>
              <a:t>. Фет </a:t>
            </a:r>
            <a:r>
              <a:rPr lang="ru-RU" sz="2000" dirty="0">
                <a:latin typeface="Century" panose="02040604050505020304" pitchFamily="18" charset="0"/>
              </a:rPr>
              <a:t>приветствовал его стихотворным посвящением: </a:t>
            </a:r>
            <a:endParaRPr lang="ru-RU" sz="2000" dirty="0" smtClean="0">
              <a:latin typeface="Century" panose="02040604050505020304" pitchFamily="18" charset="0"/>
            </a:endParaRP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Century" panose="02040604050505020304" pitchFamily="18" charset="0"/>
              </a:rPr>
              <a:t>«Но </a:t>
            </a:r>
            <a:r>
              <a:rPr lang="ru-RU" sz="2000" dirty="0">
                <a:latin typeface="Century" panose="02040604050505020304" pitchFamily="18" charset="0"/>
              </a:rPr>
              <a:t>муза, правду соблюдая, </a:t>
            </a:r>
            <a:endParaRPr lang="ru-RU" sz="2000" dirty="0" smtClean="0">
              <a:latin typeface="Century" panose="02040604050505020304" pitchFamily="18" charset="0"/>
            </a:endParaRP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Century" panose="02040604050505020304" pitchFamily="18" charset="0"/>
              </a:rPr>
              <a:t>Глядит </a:t>
            </a:r>
            <a:r>
              <a:rPr lang="ru-RU" sz="2000" dirty="0">
                <a:latin typeface="Century" panose="02040604050505020304" pitchFamily="18" charset="0"/>
              </a:rPr>
              <a:t>– а на весах у ней </a:t>
            </a:r>
            <a:endParaRPr lang="ru-RU" sz="2000" dirty="0" smtClean="0">
              <a:latin typeface="Century" panose="02040604050505020304" pitchFamily="18" charset="0"/>
            </a:endParaRP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Century" panose="02040604050505020304" pitchFamily="18" charset="0"/>
              </a:rPr>
              <a:t>Вот </a:t>
            </a:r>
            <a:r>
              <a:rPr lang="ru-RU" sz="2000" dirty="0">
                <a:latin typeface="Century" panose="02040604050505020304" pitchFamily="18" charset="0"/>
              </a:rPr>
              <a:t>эта книжка небольшая, </a:t>
            </a:r>
            <a:endParaRPr lang="ru-RU" sz="2000" dirty="0" smtClean="0">
              <a:latin typeface="Century" panose="02040604050505020304" pitchFamily="18" charset="0"/>
            </a:endParaRP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Century" panose="02040604050505020304" pitchFamily="18" charset="0"/>
              </a:rPr>
              <a:t>Томов </a:t>
            </a:r>
            <a:r>
              <a:rPr lang="ru-RU" sz="2000" dirty="0">
                <a:latin typeface="Century" panose="02040604050505020304" pitchFamily="18" charset="0"/>
              </a:rPr>
              <a:t>премногих </a:t>
            </a:r>
            <a:r>
              <a:rPr lang="ru-RU" sz="2000" dirty="0" smtClean="0">
                <a:latin typeface="Century" panose="02040604050505020304" pitchFamily="18" charset="0"/>
              </a:rPr>
              <a:t>тяжелей»</a:t>
            </a:r>
            <a:endParaRPr lang="ru-RU" sz="2000" dirty="0">
              <a:latin typeface="Century" panose="020406040505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64" y="1496291"/>
            <a:ext cx="2805545" cy="4156364"/>
          </a:xfrm>
        </p:spPr>
      </p:pic>
    </p:spTree>
    <p:extLst>
      <p:ext uri="{BB962C8B-B14F-4D97-AF65-F5344CB8AC3E}">
        <p14:creationId xmlns:p14="http://schemas.microsoft.com/office/powerpoint/2010/main" val="423109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129496"/>
            <a:ext cx="5117123" cy="40474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579549"/>
            <a:ext cx="10515600" cy="147626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Century" panose="02040604050505020304" pitchFamily="18" charset="0"/>
              </a:rPr>
              <a:t>	</a:t>
            </a:r>
            <a:r>
              <a:rPr lang="ru-RU" sz="1800" b="1" dirty="0" smtClean="0">
                <a:latin typeface="Century" panose="02040604050505020304" pitchFamily="18" charset="0"/>
              </a:rPr>
              <a:t>Ф.И. Тютчев (05.12.1803 г.)  родился в Орловской губернии в стародворянской семье среднего достатка, где сильны были патриархальные начала. Детство Федор провел в Орловской губернии, а затем в Москве и Подмосковье. Именно из детства вынес Тютчев тонкую и восприимчивую любовь к природе, острое чувство русской истории, все богатство живого великорусского языка и все оттенки национального характера.</a:t>
            </a:r>
            <a:endParaRPr lang="ru-RU" sz="1800" b="1" dirty="0">
              <a:latin typeface="Century" panose="020406040505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19446" y="2420938"/>
            <a:ext cx="4402593" cy="323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68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4921" y="360608"/>
            <a:ext cx="8336280" cy="1777285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1" dirty="0" smtClean="0">
                <a:latin typeface="Century" panose="02040604050505020304" pitchFamily="18" charset="0"/>
              </a:rPr>
              <a:t>	</a:t>
            </a:r>
            <a:r>
              <a:rPr lang="ru-RU" sz="1800" b="1" dirty="0" smtClean="0">
                <a:latin typeface="Century" panose="02040604050505020304" pitchFamily="18" charset="0"/>
              </a:rPr>
              <a:t>Отец, Иван Николаевич, был человеком глубоко образованным, окончившим основанный Екатериной </a:t>
            </a:r>
            <a:r>
              <a:rPr lang="en-US" sz="1800" b="1" dirty="0" smtClean="0">
                <a:latin typeface="Century" panose="02040604050505020304" pitchFamily="18" charset="0"/>
              </a:rPr>
              <a:t>II </a:t>
            </a:r>
            <a:r>
              <a:rPr lang="ru-RU" sz="1800" b="1" dirty="0" smtClean="0">
                <a:latin typeface="Century" panose="02040604050505020304" pitchFamily="18" charset="0"/>
              </a:rPr>
              <a:t>Греческий корпус, сначала </a:t>
            </a:r>
            <a:r>
              <a:rPr lang="ru-RU" sz="1800" b="1" dirty="0">
                <a:latin typeface="Century" panose="02040604050505020304" pitchFamily="18" charset="0"/>
              </a:rPr>
              <a:t>служил в гвардейском полку, затем перешёл на гражданскую службу, где получил чин надворного советника. </a:t>
            </a:r>
            <a:r>
              <a:rPr lang="ru-RU" sz="1800" b="1" dirty="0" smtClean="0">
                <a:latin typeface="Century" panose="02040604050505020304" pitchFamily="18" charset="0"/>
              </a:rPr>
              <a:t>Он не стремился к служебной   карьере, был радушным и добросердечным хозяином-помещиком, мягким по характеру и пользовался всеобщим уважением.</a:t>
            </a:r>
            <a:endParaRPr lang="ru-RU" sz="1800" b="1" dirty="0">
              <a:latin typeface="Century" panose="020406040505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64921" y="2257881"/>
            <a:ext cx="3410110" cy="4112438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939952" y="2257881"/>
            <a:ext cx="3661248" cy="411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262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49451" y="1690688"/>
            <a:ext cx="3322320" cy="39633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000" b="1" dirty="0" smtClean="0"/>
              <a:t>	</a:t>
            </a:r>
            <a:r>
              <a:rPr lang="ru-RU" sz="2000" b="1" dirty="0" smtClean="0">
                <a:latin typeface="Century" panose="02040604050505020304" pitchFamily="18" charset="0"/>
              </a:rPr>
              <a:t>Воспитанием и образованием сына занималась преимущественно мать, что мальчику явно шло на пользу. Мать – Екатерина Львовна (в девичестве Толстая)  женщина замечательного ума, широко образованная, чуткая, отзывчивая, прекрасно понимающая цену образованию, дала своим детям возможность получить светское воспитание.</a:t>
            </a:r>
            <a:endParaRPr lang="ru-RU" sz="2000" b="1" dirty="0">
              <a:latin typeface="Century" panose="020406040505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68969" y="1508761"/>
            <a:ext cx="7082951" cy="4145280"/>
          </a:xfrm>
        </p:spPr>
        <p:txBody>
          <a:bodyPr>
            <a:normAutofit/>
          </a:bodyPr>
          <a:lstStyle/>
          <a:p>
            <a:pPr marL="2286000" lvl="5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i="1" dirty="0" smtClean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pPr marL="1828800" lvl="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На белом свете женщина живет одна,</a:t>
            </a:r>
          </a:p>
          <a:p>
            <a:pPr marL="1828800" lvl="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И красота души ее ничем неоценима.</a:t>
            </a:r>
          </a:p>
          <a:p>
            <a:pPr marL="1828800" lvl="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Она добра, надежна, сердцем молода,</a:t>
            </a:r>
          </a:p>
          <a:p>
            <a:pPr marL="1828800" lvl="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А с блеском глаз ее и солнце несравнимо.</a:t>
            </a:r>
          </a:p>
          <a:p>
            <a:pPr marL="1828800" lvl="4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700" b="1" i="1" dirty="0" smtClean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pPr marL="1828800" lvl="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Та женщина одна вскормила двух детей,</a:t>
            </a:r>
          </a:p>
          <a:p>
            <a:pPr marL="1828800" lvl="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Для них жила и молодость свою не пощадила,</a:t>
            </a:r>
          </a:p>
          <a:p>
            <a:pPr marL="1828800" lvl="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Я всей душой бескрайне предан ей,</a:t>
            </a:r>
          </a:p>
          <a:p>
            <a:pPr marL="1828800" lvl="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Любовь и доброту она лишь им дарила.</a:t>
            </a:r>
          </a:p>
          <a:p>
            <a:pPr marL="1828800" lvl="4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700" b="1" i="1" dirty="0" smtClean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pPr marL="1828800" lvl="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Я знаю, жизнь моя ничтожна и мала</a:t>
            </a:r>
          </a:p>
          <a:p>
            <a:pPr marL="1828800" lvl="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Хоть чем-то с ней отчасти расплатиться.</a:t>
            </a:r>
          </a:p>
          <a:p>
            <a:pPr marL="1828800" lvl="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И сколько б не творил на этом Свете я добра,</a:t>
            </a:r>
          </a:p>
          <a:p>
            <a:pPr marL="1828800" lvl="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Мне с красотой души ее и близко не сравниться.</a:t>
            </a:r>
          </a:p>
          <a:p>
            <a:pPr marL="2286000" lvl="5" indent="0">
              <a:buNone/>
            </a:pP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630418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8" r="22398"/>
          <a:stretch>
            <a:fillRect/>
          </a:stretch>
        </p:blipFill>
        <p:spPr>
          <a:xfrm>
            <a:off x="7216775" y="987425"/>
            <a:ext cx="3457575" cy="469741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dirty="0" smtClean="0">
                <a:latin typeface="Century" panose="02040604050505020304" pitchFamily="18" charset="0"/>
              </a:rPr>
              <a:t>	</a:t>
            </a:r>
            <a:r>
              <a:rPr lang="ru-RU" sz="1800" b="1" dirty="0" smtClean="0">
                <a:latin typeface="Century" panose="02040604050505020304" pitchFamily="18" charset="0"/>
              </a:rPr>
              <a:t/>
            </a:r>
            <a:br>
              <a:rPr lang="ru-RU" sz="1800" b="1" dirty="0" smtClean="0">
                <a:latin typeface="Century" panose="02040604050505020304" pitchFamily="18" charset="0"/>
              </a:rPr>
            </a:br>
            <a:endParaRPr lang="ru-RU" sz="1800" b="1" dirty="0">
              <a:latin typeface="Century" panose="020406040505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839788" y="1223493"/>
            <a:ext cx="6377622" cy="5192547"/>
          </a:xfrm>
        </p:spPr>
        <p:txBody>
          <a:bodyPr>
            <a:normAutofit/>
          </a:bodyPr>
          <a:lstStyle/>
          <a:p>
            <a:pPr algn="just" defTabSz="54000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	</a:t>
            </a:r>
            <a:r>
              <a:rPr lang="ru-RU" sz="2000" b="1" dirty="0" smtClean="0">
                <a:latin typeface="Century" panose="02040604050505020304" pitchFamily="18" charset="0"/>
              </a:rPr>
              <a:t>У Тютчева рано обнаружил необыкновенные дарования и способности к учению. Он получил хорошее домашнее образование, которым с десяти лет руководил Раич, поэт-переводчик, знаток классической древности и итальянской литературы.</a:t>
            </a:r>
          </a:p>
          <a:p>
            <a:pPr algn="just" defTabSz="540000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latin typeface="Century" panose="02040604050505020304" pitchFamily="18" charset="0"/>
              </a:rPr>
              <a:t> </a:t>
            </a:r>
            <a:r>
              <a:rPr lang="ru-RU" sz="2000" b="1" dirty="0">
                <a:latin typeface="Century" panose="02040604050505020304" pitchFamily="18" charset="0"/>
              </a:rPr>
              <a:t>	</a:t>
            </a:r>
            <a:r>
              <a:rPr lang="ru-RU" sz="2000" b="1" dirty="0" smtClean="0">
                <a:latin typeface="Century" panose="02040604050505020304" pitchFamily="18" charset="0"/>
              </a:rPr>
              <a:t>Под влиянием учителя мальчик рано приобщился к литературному творчеству и уже в 16 лет поступил на словесное отделение Московского университета, где изучал литературу, историю искусства, археологию. </a:t>
            </a:r>
            <a:br>
              <a:rPr lang="ru-RU" sz="2000" b="1" dirty="0" smtClean="0">
                <a:latin typeface="Century" panose="02040604050505020304" pitchFamily="18" charset="0"/>
              </a:rPr>
            </a:br>
            <a:r>
              <a:rPr lang="ru-RU" sz="2000" b="1" dirty="0" smtClean="0">
                <a:latin typeface="Century" panose="02040604050505020304" pitchFamily="18" charset="0"/>
              </a:rPr>
              <a:t>	В студенческие годы Тютчев много читает, участвует в литературной жизни университета. В 1821 году Федор Иванович блестяще окончил университет. </a:t>
            </a:r>
            <a:endParaRPr lang="ru-RU" sz="2000" b="1" dirty="0">
              <a:latin typeface="Century" panose="020406040505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75" y="987426"/>
            <a:ext cx="3457575" cy="486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15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650" y="2041165"/>
            <a:ext cx="2622550" cy="277495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7200"/>
            <a:ext cx="12435840" cy="7315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Century" panose="02040604050505020304" pitchFamily="18" charset="0"/>
              </a:rPr>
              <a:t>«На камень жизни роковой»</a:t>
            </a:r>
            <a:endParaRPr lang="ru-RU" b="1" dirty="0">
              <a:latin typeface="Century" panose="020406040505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0200" y="1403798"/>
            <a:ext cx="5943600" cy="4391696"/>
          </a:xfrm>
        </p:spPr>
        <p:txBody>
          <a:bodyPr numCol="2"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На камень жизни роковой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Природою заброшен,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Младенец пылкий и живой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Играл – неосторожен,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Но Муза сирого взяла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Под свой покров надежный,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Поэзии разостлала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Ковер под ним роскошный.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‎Как скоро Музы под крылом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Его созрели годы –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Поэт, избытком чувств влеком,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Предстал во храм Свободы, -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Но мрачных жертв не приносил,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Служа ее кумиру, -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Он горсть цветов ей посвятил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‎И пламенную лиру.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b="1" i="1" dirty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Еще другое божество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Он чтил в младые лета, -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Амур резвился вкруг него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И дани брал с поэта.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Ему на память стрелку дал,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И в сладкие досуги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Он ею повесть начертал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Орфеевой супруги.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И в мире сем, как в царстве снов,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Поэт живет, мечтая, -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Он так достиг земных венцов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И так достигнет Рая…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‎Ум скор и сметлив, верен глаз,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Воображенье – быстро…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А спорил в жизни только раз —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На Диспуте Магистра.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i="1" dirty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470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681" y="2103914"/>
            <a:ext cx="5425439" cy="425116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141732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1800" dirty="0" smtClean="0">
                <a:latin typeface="Century" panose="02040604050505020304" pitchFamily="18" charset="0"/>
              </a:rPr>
              <a:t>	</a:t>
            </a:r>
            <a:r>
              <a:rPr lang="ru-RU" sz="2000" b="1" dirty="0">
                <a:latin typeface="Century" panose="02040604050505020304" pitchFamily="18" charset="0"/>
              </a:rPr>
              <a:t>В 1821 году, окончив словесное отделение историко-филологического факультета, Тютчев поступает на дипломатическую службу. В 1822—1837 годах он состоит при русской миссии в Мюнхене, Баварии, а в 1837—1839 годах — в Турине.</a:t>
            </a:r>
            <a:r>
              <a:rPr lang="ru-RU" sz="2000" b="1" dirty="0" smtClean="0">
                <a:latin typeface="Century" panose="02040604050505020304" pitchFamily="18" charset="0"/>
              </a:rPr>
              <a:t/>
            </a:r>
            <a:br>
              <a:rPr lang="ru-RU" sz="2000" b="1" dirty="0" smtClean="0">
                <a:latin typeface="Century" panose="02040604050505020304" pitchFamily="18" charset="0"/>
              </a:rPr>
            </a:br>
            <a:r>
              <a:rPr lang="ru-RU" sz="2000" b="1" dirty="0">
                <a:latin typeface="Century" panose="02040604050505020304" pitchFamily="18" charset="0"/>
              </a:rPr>
              <a:t>	</a:t>
            </a:r>
            <a:r>
              <a:rPr lang="ru-RU" sz="2000" b="1" dirty="0" smtClean="0">
                <a:latin typeface="Century" panose="02040604050505020304" pitchFamily="18" charset="0"/>
              </a:rPr>
              <a:t>За границей Тютчеву предстоит провести 22 года! </a:t>
            </a:r>
            <a:endParaRPr lang="ru-RU" sz="2000" b="1" dirty="0">
              <a:latin typeface="Century" panose="020406040505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103914"/>
            <a:ext cx="4189412" cy="4251166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Century" panose="02040604050505020304" pitchFamily="18" charset="0"/>
              </a:rPr>
              <a:t>В Мюнхене знакомится с учеными, литераторами, художниками. Изучает немецкую философию и поэзию.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Century" panose="02040604050505020304" pitchFamily="18" charset="0"/>
              </a:rPr>
              <a:t>Переводит на русский язык стихотворения Гейне, Гете, Шиллера и других европейских поэтов.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b="1" dirty="0">
                <a:latin typeface="Century" panose="02040604050505020304" pitchFamily="18" charset="0"/>
              </a:rPr>
              <a:t>Как поэт Тютчев сложился к концу 20-х годов.  Весной 1836 года Тютчев переслал  несколько десятков своих стихотворений  И.С. Гагарину в </a:t>
            </a:r>
            <a:r>
              <a:rPr lang="ru-RU" b="1" dirty="0" smtClean="0">
                <a:latin typeface="Century" panose="02040604050505020304" pitchFamily="18" charset="0"/>
              </a:rPr>
              <a:t>Петербург. А </a:t>
            </a:r>
            <a:r>
              <a:rPr lang="ru-RU" b="1" dirty="0">
                <a:latin typeface="Century" panose="02040604050505020304" pitchFamily="18" charset="0"/>
              </a:rPr>
              <a:t>тот опубликовал их в пушкинском  «Современнике» под заголовком  «Стихи, присланные из Германии» и за подписью </a:t>
            </a:r>
            <a:r>
              <a:rPr lang="ru-RU" b="1" dirty="0" smtClean="0">
                <a:latin typeface="Century" panose="02040604050505020304" pitchFamily="18" charset="0"/>
              </a:rPr>
              <a:t>Ф.Т. Печатается в русских журналах «Галатея», «Северная лира». </a:t>
            </a:r>
            <a:endParaRPr lang="ru-RU" b="1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751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99160" y="1325880"/>
            <a:ext cx="9753600" cy="4811554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sz="2400" b="1" dirty="0">
                <a:latin typeface="Century" panose="02040604050505020304" pitchFamily="18" charset="0"/>
              </a:rPr>
              <a:t>«Два демона ему служили»</a:t>
            </a:r>
          </a:p>
          <a:p>
            <a:endParaRPr lang="ru-RU" b="1" dirty="0">
              <a:latin typeface="Century" panose="02040604050505020304" pitchFamily="18" charset="0"/>
            </a:endParaRPr>
          </a:p>
          <a:p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Два демона ему служили,</a:t>
            </a:r>
          </a:p>
          <a:p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Две силы чудно в нем слились:</a:t>
            </a:r>
          </a:p>
          <a:p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В его главе – орлы парили,</a:t>
            </a:r>
          </a:p>
          <a:p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В его груди – змии вились...</a:t>
            </a:r>
          </a:p>
          <a:p>
            <a:endParaRPr lang="ru-RU" sz="2000" b="1" i="1" dirty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Ширококрылых вдохновений</a:t>
            </a:r>
          </a:p>
          <a:p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Орлиный, дерзостный полет,</a:t>
            </a:r>
          </a:p>
          <a:p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И в самом буйстве дерзновений</a:t>
            </a:r>
          </a:p>
          <a:p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Змииной мудрости расчет.</a:t>
            </a:r>
          </a:p>
          <a:p>
            <a:endParaRPr lang="ru-RU" sz="2000" b="1" i="1" dirty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endParaRPr lang="ru-RU" sz="2000" b="1" i="1" dirty="0" smtClean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endParaRPr lang="ru-RU" sz="2000" b="1" i="1" dirty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endParaRPr lang="ru-RU" sz="2000" b="1" i="1" dirty="0" smtClean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endParaRPr lang="ru-RU" sz="2000" b="1" i="1" dirty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endParaRPr lang="ru-RU" sz="2000" b="1" i="1" dirty="0" smtClean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endParaRPr lang="ru-RU" sz="2000" b="1" i="1" dirty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endParaRPr lang="ru-RU" sz="2000" b="1" i="1" dirty="0" smtClean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endParaRPr lang="ru-RU" sz="2000" b="1" i="1" dirty="0" smtClean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Но </a:t>
            </a: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освящающая сила,</a:t>
            </a:r>
          </a:p>
          <a:p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Непостижимая уму,</a:t>
            </a:r>
          </a:p>
          <a:p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Души его не озарила</a:t>
            </a:r>
          </a:p>
          <a:p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И не приблизилась к нему...</a:t>
            </a:r>
          </a:p>
          <a:p>
            <a:endParaRPr lang="ru-RU" sz="2000" b="1" i="1" dirty="0">
              <a:solidFill>
                <a:schemeClr val="accent6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Он был земной, не божий пламень,</a:t>
            </a:r>
          </a:p>
          <a:p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Он гордо плыл – презритель волн, –</a:t>
            </a:r>
          </a:p>
          <a:p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Но о подводный веры камень</a:t>
            </a:r>
          </a:p>
          <a:p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Century" panose="02040604050505020304" pitchFamily="18" charset="0"/>
              </a:rPr>
              <a:t>В щепы разбился утлый челн.</a:t>
            </a:r>
          </a:p>
        </p:txBody>
      </p:sp>
    </p:spTree>
    <p:extLst>
      <p:ext uri="{BB962C8B-B14F-4D97-AF65-F5344CB8AC3E}">
        <p14:creationId xmlns:p14="http://schemas.microsoft.com/office/powerpoint/2010/main" val="2898098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30000">
        <p14:reveal/>
      </p:transition>
    </mc:Choice>
    <mc:Fallback>
      <p:transition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1098</TotalTime>
  <Words>2229</Words>
  <Application>Microsoft Office PowerPoint</Application>
  <PresentationFormat>Широкоэкранный</PresentationFormat>
  <Paragraphs>407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Century</vt:lpstr>
      <vt:lpstr>Wingdings</vt:lpstr>
      <vt:lpstr>Тема Office</vt:lpstr>
      <vt:lpstr>Ф. И. Тютчев  (05.12.1803-27.07.1873) 215 лет со дня рождения Ни  у  домашнего  простого  камелька, Ни  в  шуме  светских  фраз  и  суеты  салонной Нам  не  забыть  его,  седого  старика, С  улыбкой  едкою, с  душою  благосклонной!</vt:lpstr>
      <vt:lpstr> Гениальный русский поэт и мыслитель прожил семьдесят лет, но мало кому из русских художников слова доводилось быть свидетелем стольких необычных, подчас роковых минут действительности, как Ф.И. Тютчеву. Война 1812 года, восстание декабристов, служба дипломатом в Мюнхене, общение с Ф.В. Шеллингом, дружба с Г. Гейне, близость к «любомудрам», гибель великого Пушкина, пожар парохода «Николай I» и гибель жены, революции в Европе 1830 и 1848 годов, русско-турецкая война, реакция в России, польское восстание, поражение России в Крымской войне, покушение на Александра II, напряженная служба в цензурном ведомстве, смерть любимой женщины и детей, Парижская коммуна… Поэт был не только свидетелем этих событий: он остро воспринимал их и активно откликался на них в своих стихах, письмах и статьях. Всего им написано около 400 стихотворений, причем пять шестых из них посвящены природе.</vt:lpstr>
      <vt:lpstr> Ф.И. Тютчев (05.12.1803 г.)  родился в Орловской губернии в стародворянской семье среднего достатка, где сильны были патриархальные начала. Детство Федор провел в Орловской губернии, а затем в Москве и Подмосковье. Именно из детства вынес Тютчев тонкую и восприимчивую любовь к природе, острое чувство русской истории, все богатство живого великорусского языка и все оттенки национального характера.</vt:lpstr>
      <vt:lpstr> Отец, Иван Николаевич, был человеком глубоко образованным, окончившим основанный Екатериной II Греческий корпус, сначала служил в гвардейском полку, затем перешёл на гражданскую службу, где получил чин надворного советника. Он не стремился к служебной   карьере, был радушным и добросердечным хозяином-помещиком, мягким по характеру и пользовался всеобщим уважением.</vt:lpstr>
      <vt:lpstr> Воспитанием и образованием сына занималась преимущественно мать, что мальчику явно шло на пользу. Мать – Екатерина Львовна (в девичестве Толстая)  женщина замечательного ума, широко образованная, чуткая, отзывчивая, прекрасно понимающая цену образованию, дала своим детям возможность получить светское воспитание.</vt:lpstr>
      <vt:lpstr>  </vt:lpstr>
      <vt:lpstr>«На камень жизни роковой»</vt:lpstr>
      <vt:lpstr> В 1821 году, окончив словесное отделение историко-филологического факультета, Тютчев поступает на дипломатическую службу. В 1822—1837 годах он состоит при русской миссии в Мюнхене, Баварии, а в 1837—1839 годах — в Турине.  За границей Тютчеву предстоит провести 22 года! </vt:lpstr>
      <vt:lpstr>Презентация PowerPoint</vt:lpstr>
      <vt:lpstr> Осенью 1844 года Тютчев  с семьей возвращается на  Родину. Он — старший цензор министерства иностранных дел. В Петербурге сразу завоевывает репутацию блестящего собеседника, любимца салонов. С конца сороковых годов начинается новый подъем  лирического творчества поэта. </vt:lpstr>
      <vt:lpstr>Природа в поэзии  Федора Ивановича Тютчева</vt:lpstr>
      <vt:lpstr> </vt:lpstr>
      <vt:lpstr> В русской лирике до Тютчева не было художника, в творчестве которого мир природы занимал бы такое значительное место. При этом поэт не столько изображает тот или иной пейзаж, сколько выражает свое переживание в связи с ним, свое неравнодушное отношение к нему. </vt:lpstr>
      <vt:lpstr> Тютчев прозревает в природе живую, божественную сущность мира. Полдень в стихах Тютчева «лениво дышит», небесная лазурь «смеется», осенний вечер озарен «кроткою улыбкой увяданья». Природа живет страданиями и радостями человека, а человек – страданиями и радостями природы.</vt:lpstr>
      <vt:lpstr>Осень  </vt:lpstr>
      <vt:lpstr>ЗИМА </vt:lpstr>
      <vt:lpstr>ВЕСНА</vt:lpstr>
      <vt:lpstr>Лист зеленеет молодой -</vt:lpstr>
      <vt:lpstr> Тему любви и образ возлюбленной женщины Тютчев сумел поднять на туже художественную высоту, что и тему природы, личности и мира.  Глубоким драматизмом, напряженностью и неизменной философичностью отмечена любовная лирика Тютчева. Любовь у Тютчева трагична еще и потому, что она обещает человеку больше, чем в состоянии вместить его смертная природа. Находясь под высоким напряжением любовного чувства, человек не выдерживает и сгорает в нем…</vt:lpstr>
      <vt:lpstr> Тютчев посвятил стихотворение «Я помню время золотое…» первому увлечению юности - Амалии Лерхенфельд (в замужестве баронесса Крюденер).  С ней он познакомился в 1823 году находясь в Мюнхене.  А позднее написал стихотворение «Я встретил вас и все былое…»  ставшее популярным романсом.</vt:lpstr>
      <vt:lpstr> Два  великолепных стихотворения о любви Тютчев посвятил своей первой жене – Элеоноре (урожденной графине Ботмер)</vt:lpstr>
      <vt:lpstr> Мотивы ночи, тьмы и дня, солнечного света контрастно звучат и в другом стихотворении, адресованном Элеоноре,  - «В часы, когда бывает…»</vt:lpstr>
      <vt:lpstr> Ряд искренних любовных признаний адресовал Тютчев и второй своей жене – Эрнестине Федоровне Тютчевой, урожденной баронессе Пфеффель. Одна из первых красавиц того времени, она была европейски образована, духовно близка поэту, хорошо чувствовала его стихи, отличалась стоическим самообладанием и была редкостно умна.</vt:lpstr>
      <vt:lpstr>В стихотворениях И. Ф. Тютчева поразительно сочетается любовь «земная», отмеченная чувственностью, страстью, «огнем желанья», даже демонизмом, и чувство неземное, «небесное», когда автор поэтизирует «свет необычайный», душу, глядящую с высоты, «благодать», дарующую успокоенье…</vt:lpstr>
      <vt:lpstr>Денисьевой было 25 лет, а Тютчеву – 47. Для него юная и статная Елена Александровна была музой, всепоглощающей страстью. Их мучительные отношения продлились целых четырнадцать лет. Тютчев не собирался расторгать официальный брак, но и расстаться с любимой был не в силах. Их мучительные отношения так бы и продолжались, но в 1864 году Елена Денисьева скоропостижно скончалась от туберкулеза. Тютчев был безутешен.</vt:lpstr>
      <vt:lpstr>Последняя любовь</vt:lpstr>
      <vt:lpstr> Сегодня мы перенеслись  в 19 век, на 215 лет  назад,  познакомились с прекрасной лирикой Ф.И. Тютчева и поняли, что его поэзия принадлежит к числу  лучших созданий русского поэтического гения. Нам близок Тютчев, вдохновенный созерцатель природы, нам дорог  Тютчев, чуткий тайновидец  человеческого сердца.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Библиотека</dc:creator>
  <cp:lastModifiedBy>Библиотека</cp:lastModifiedBy>
  <cp:revision>134</cp:revision>
  <dcterms:created xsi:type="dcterms:W3CDTF">2018-11-28T04:44:03Z</dcterms:created>
  <dcterms:modified xsi:type="dcterms:W3CDTF">2018-12-05T10:41:02Z</dcterms:modified>
</cp:coreProperties>
</file>